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5"/>
  </p:sldMasterIdLst>
  <p:notesMasterIdLst>
    <p:notesMasterId r:id="rId44"/>
  </p:notesMasterIdLst>
  <p:handoutMasterIdLst>
    <p:handoutMasterId r:id="rId45"/>
  </p:handoutMasterIdLst>
  <p:sldIdLst>
    <p:sldId id="257" r:id="rId6"/>
    <p:sldId id="301" r:id="rId7"/>
    <p:sldId id="307" r:id="rId8"/>
    <p:sldId id="315" r:id="rId9"/>
    <p:sldId id="316" r:id="rId10"/>
    <p:sldId id="349" r:id="rId11"/>
    <p:sldId id="318" r:id="rId12"/>
    <p:sldId id="317" r:id="rId13"/>
    <p:sldId id="341" r:id="rId14"/>
    <p:sldId id="320" r:id="rId15"/>
    <p:sldId id="319" r:id="rId16"/>
    <p:sldId id="350" r:id="rId17"/>
    <p:sldId id="351" r:id="rId18"/>
    <p:sldId id="321" r:id="rId19"/>
    <p:sldId id="323" r:id="rId20"/>
    <p:sldId id="324" r:id="rId21"/>
    <p:sldId id="342" r:id="rId22"/>
    <p:sldId id="302" r:id="rId23"/>
    <p:sldId id="258" r:id="rId24"/>
    <p:sldId id="259" r:id="rId25"/>
    <p:sldId id="331" r:id="rId26"/>
    <p:sldId id="260" r:id="rId27"/>
    <p:sldId id="344" r:id="rId28"/>
    <p:sldId id="325" r:id="rId29"/>
    <p:sldId id="326" r:id="rId30"/>
    <p:sldId id="332" r:id="rId31"/>
    <p:sldId id="261" r:id="rId32"/>
    <p:sldId id="345" r:id="rId33"/>
    <p:sldId id="327" r:id="rId34"/>
    <p:sldId id="346" r:id="rId35"/>
    <p:sldId id="347" r:id="rId36"/>
    <p:sldId id="328" r:id="rId37"/>
    <p:sldId id="330" r:id="rId38"/>
    <p:sldId id="333" r:id="rId39"/>
    <p:sldId id="334" r:id="rId40"/>
    <p:sldId id="336" r:id="rId41"/>
    <p:sldId id="337" r:id="rId42"/>
    <p:sldId id="340" r:id="rId43"/>
  </p:sldIdLst>
  <p:sldSz cx="9144000" cy="6858000" type="screen4x3"/>
  <p:notesSz cx="7034213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rgan Garcia" initials="MG" lastIdx="1" clrIdx="0">
    <p:extLst/>
  </p:cmAuthor>
  <p:cmAuthor id="2" name="Ashley Mayo" initials="AM" lastIdx="2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071" autoAdjust="0"/>
  </p:normalViewPr>
  <p:slideViewPr>
    <p:cSldViewPr>
      <p:cViewPr varScale="1">
        <p:scale>
          <a:sx n="56" d="100"/>
          <a:sy n="56" d="100"/>
        </p:scale>
        <p:origin x="9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viewProps" Target="viewProps.xml"/><Relationship Id="rId8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DEB098-9A84-4808-A9F3-E48D1BD5E680}" type="doc">
      <dgm:prSet loTypeId="urn:microsoft.com/office/officeart/2005/8/layout/cycle5" loCatId="cycle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2885E8BB-2579-48C6-905F-7DA8CFDD127B}">
      <dgm:prSet phldrT="[Text]"/>
      <dgm:spPr/>
      <dgm:t>
        <a:bodyPr/>
        <a:lstStyle/>
        <a:p>
          <a:r>
            <a:rPr lang="en-US" dirty="0"/>
            <a:t>Site submits query</a:t>
          </a:r>
        </a:p>
      </dgm:t>
    </dgm:pt>
    <dgm:pt modelId="{ECF41C5D-C469-4CF7-AF7E-A8CEABF1603D}" type="parTrans" cxnId="{CC59B7F4-E5F3-4C14-9895-54B7BF4A1DF4}">
      <dgm:prSet/>
      <dgm:spPr/>
      <dgm:t>
        <a:bodyPr/>
        <a:lstStyle/>
        <a:p>
          <a:endParaRPr lang="en-US"/>
        </a:p>
      </dgm:t>
    </dgm:pt>
    <dgm:pt modelId="{28550759-1CC6-4E14-B138-6192FAE841D3}" type="sibTrans" cxnId="{CC59B7F4-E5F3-4C14-9895-54B7BF4A1DF4}">
      <dgm:prSet/>
      <dgm:spPr/>
      <dgm:t>
        <a:bodyPr/>
        <a:lstStyle/>
        <a:p>
          <a:endParaRPr lang="en-US"/>
        </a:p>
      </dgm:t>
    </dgm:pt>
    <dgm:pt modelId="{3455BC1A-1FF5-48FC-A7E7-36E1F9B46A15}">
      <dgm:prSet phldrT="[Text]"/>
      <dgm:spPr/>
      <dgm:t>
        <a:bodyPr/>
        <a:lstStyle/>
        <a:p>
          <a:r>
            <a:rPr lang="en-US" dirty="0"/>
            <a:t>PSPs draft response</a:t>
          </a:r>
        </a:p>
      </dgm:t>
    </dgm:pt>
    <dgm:pt modelId="{032E6CF5-98F1-4C09-B800-ED329D3DA904}" type="parTrans" cxnId="{FE0AFAE4-9785-438C-90ED-BBB51AFD4663}">
      <dgm:prSet/>
      <dgm:spPr/>
      <dgm:t>
        <a:bodyPr/>
        <a:lstStyle/>
        <a:p>
          <a:endParaRPr lang="en-US"/>
        </a:p>
      </dgm:t>
    </dgm:pt>
    <dgm:pt modelId="{2955FD7E-A605-442C-88A4-5A2F4ADC9D68}" type="sibTrans" cxnId="{FE0AFAE4-9785-438C-90ED-BBB51AFD4663}">
      <dgm:prSet/>
      <dgm:spPr/>
      <dgm:t>
        <a:bodyPr/>
        <a:lstStyle/>
        <a:p>
          <a:endParaRPr lang="en-US"/>
        </a:p>
      </dgm:t>
    </dgm:pt>
    <dgm:pt modelId="{28E9B1D1-E9D3-4570-8A0D-A6B92E896E56}">
      <dgm:prSet phldrT="[Text]"/>
      <dgm:spPr/>
      <dgm:t>
        <a:bodyPr/>
        <a:lstStyle/>
        <a:p>
          <a:r>
            <a:rPr lang="en-US" dirty="0"/>
            <a:t>PSRT comments</a:t>
          </a:r>
        </a:p>
      </dgm:t>
    </dgm:pt>
    <dgm:pt modelId="{D46702A1-7307-40C6-8A29-3BB8F9E7F217}" type="parTrans" cxnId="{E535B8B3-6E8C-4D3F-98A7-0F73A0EE7F51}">
      <dgm:prSet/>
      <dgm:spPr/>
      <dgm:t>
        <a:bodyPr/>
        <a:lstStyle/>
        <a:p>
          <a:endParaRPr lang="en-US"/>
        </a:p>
      </dgm:t>
    </dgm:pt>
    <dgm:pt modelId="{99E49B30-5190-4EAF-8F95-0563735BC569}" type="sibTrans" cxnId="{E535B8B3-6E8C-4D3F-98A7-0F73A0EE7F51}">
      <dgm:prSet/>
      <dgm:spPr/>
      <dgm:t>
        <a:bodyPr/>
        <a:lstStyle/>
        <a:p>
          <a:endParaRPr lang="en-US"/>
        </a:p>
      </dgm:t>
    </dgm:pt>
    <dgm:pt modelId="{F7E973BC-ABD7-44AE-A287-EEFEADF5E95D}">
      <dgm:prSet phldrT="[Text]"/>
      <dgm:spPr/>
      <dgm:t>
        <a:bodyPr/>
        <a:lstStyle/>
        <a:p>
          <a:r>
            <a:rPr lang="en-US" dirty="0"/>
            <a:t>PSPs finalize response</a:t>
          </a:r>
        </a:p>
      </dgm:t>
    </dgm:pt>
    <dgm:pt modelId="{AAE9AC35-41C3-45AC-8A20-769B3B183476}" type="parTrans" cxnId="{65D8D484-F745-47AC-8A94-2A5640946EAC}">
      <dgm:prSet/>
      <dgm:spPr/>
      <dgm:t>
        <a:bodyPr/>
        <a:lstStyle/>
        <a:p>
          <a:endParaRPr lang="en-US"/>
        </a:p>
      </dgm:t>
    </dgm:pt>
    <dgm:pt modelId="{B8B77350-A9EF-4078-833E-9986DDB09DB4}" type="sibTrans" cxnId="{65D8D484-F745-47AC-8A94-2A5640946EAC}">
      <dgm:prSet/>
      <dgm:spPr/>
      <dgm:t>
        <a:bodyPr/>
        <a:lstStyle/>
        <a:p>
          <a:endParaRPr lang="en-US"/>
        </a:p>
      </dgm:t>
    </dgm:pt>
    <dgm:pt modelId="{F027CCDF-0B52-4726-AEE4-E827D18768FB}">
      <dgm:prSet phldrT="[Text]"/>
      <dgm:spPr/>
      <dgm:t>
        <a:bodyPr/>
        <a:lstStyle/>
        <a:p>
          <a:r>
            <a:rPr lang="en-US" dirty="0"/>
            <a:t>Response back to site</a:t>
          </a:r>
        </a:p>
      </dgm:t>
    </dgm:pt>
    <dgm:pt modelId="{1C770CC6-2552-4B11-AE05-D2CBE0E0C31C}" type="parTrans" cxnId="{2F522E3C-7D68-437D-B26B-6A27C21B28A6}">
      <dgm:prSet/>
      <dgm:spPr/>
      <dgm:t>
        <a:bodyPr/>
        <a:lstStyle/>
        <a:p>
          <a:endParaRPr lang="en-US"/>
        </a:p>
      </dgm:t>
    </dgm:pt>
    <dgm:pt modelId="{46465FDA-4F75-4602-B8BA-53531A2B1402}" type="sibTrans" cxnId="{2F522E3C-7D68-437D-B26B-6A27C21B28A6}">
      <dgm:prSet/>
      <dgm:spPr/>
      <dgm:t>
        <a:bodyPr/>
        <a:lstStyle/>
        <a:p>
          <a:endParaRPr lang="en-US"/>
        </a:p>
      </dgm:t>
    </dgm:pt>
    <dgm:pt modelId="{9A3768AC-4BF2-431C-98D2-AF06E68C0C5E}" type="pres">
      <dgm:prSet presAssocID="{70DEB098-9A84-4808-A9F3-E48D1BD5E680}" presName="cycle" presStyleCnt="0">
        <dgm:presLayoutVars>
          <dgm:dir/>
          <dgm:resizeHandles val="exact"/>
        </dgm:presLayoutVars>
      </dgm:prSet>
      <dgm:spPr/>
    </dgm:pt>
    <dgm:pt modelId="{A796F7E8-8DDA-4A1D-BFF0-287840FADD4E}" type="pres">
      <dgm:prSet presAssocID="{2885E8BB-2579-48C6-905F-7DA8CFDD127B}" presName="node" presStyleLbl="node1" presStyleIdx="0" presStyleCnt="5">
        <dgm:presLayoutVars>
          <dgm:bulletEnabled val="1"/>
        </dgm:presLayoutVars>
      </dgm:prSet>
      <dgm:spPr/>
    </dgm:pt>
    <dgm:pt modelId="{38CC47C6-E18A-4415-938C-A74309D634B2}" type="pres">
      <dgm:prSet presAssocID="{2885E8BB-2579-48C6-905F-7DA8CFDD127B}" presName="spNode" presStyleCnt="0"/>
      <dgm:spPr/>
    </dgm:pt>
    <dgm:pt modelId="{B3182B60-3398-4563-84AA-707B8E5EF7DE}" type="pres">
      <dgm:prSet presAssocID="{28550759-1CC6-4E14-B138-6192FAE841D3}" presName="sibTrans" presStyleLbl="sibTrans1D1" presStyleIdx="0" presStyleCnt="5"/>
      <dgm:spPr/>
    </dgm:pt>
    <dgm:pt modelId="{0EB3698C-BFD9-405C-A5BE-FD4E693F92F8}" type="pres">
      <dgm:prSet presAssocID="{3455BC1A-1FF5-48FC-A7E7-36E1F9B46A15}" presName="node" presStyleLbl="node1" presStyleIdx="1" presStyleCnt="5">
        <dgm:presLayoutVars>
          <dgm:bulletEnabled val="1"/>
        </dgm:presLayoutVars>
      </dgm:prSet>
      <dgm:spPr/>
    </dgm:pt>
    <dgm:pt modelId="{A9043346-1EF0-4398-82F8-0F36E9E0A704}" type="pres">
      <dgm:prSet presAssocID="{3455BC1A-1FF5-48FC-A7E7-36E1F9B46A15}" presName="spNode" presStyleCnt="0"/>
      <dgm:spPr/>
    </dgm:pt>
    <dgm:pt modelId="{DDA51178-BAD0-4B41-8A4F-28BF6F637050}" type="pres">
      <dgm:prSet presAssocID="{2955FD7E-A605-442C-88A4-5A2F4ADC9D68}" presName="sibTrans" presStyleLbl="sibTrans1D1" presStyleIdx="1" presStyleCnt="5"/>
      <dgm:spPr/>
    </dgm:pt>
    <dgm:pt modelId="{A20ADB45-3C0A-46BE-B5B4-C2E23021C905}" type="pres">
      <dgm:prSet presAssocID="{28E9B1D1-E9D3-4570-8A0D-A6B92E896E56}" presName="node" presStyleLbl="node1" presStyleIdx="2" presStyleCnt="5">
        <dgm:presLayoutVars>
          <dgm:bulletEnabled val="1"/>
        </dgm:presLayoutVars>
      </dgm:prSet>
      <dgm:spPr/>
    </dgm:pt>
    <dgm:pt modelId="{AC49B044-D95B-44A3-8866-CD6BAFB72D03}" type="pres">
      <dgm:prSet presAssocID="{28E9B1D1-E9D3-4570-8A0D-A6B92E896E56}" presName="spNode" presStyleCnt="0"/>
      <dgm:spPr/>
    </dgm:pt>
    <dgm:pt modelId="{80165F40-520C-43DC-A25F-CF53C8CE154A}" type="pres">
      <dgm:prSet presAssocID="{99E49B30-5190-4EAF-8F95-0563735BC569}" presName="sibTrans" presStyleLbl="sibTrans1D1" presStyleIdx="2" presStyleCnt="5"/>
      <dgm:spPr/>
    </dgm:pt>
    <dgm:pt modelId="{A73784C7-1826-40CB-A2EA-9C7E53D3A0FA}" type="pres">
      <dgm:prSet presAssocID="{F7E973BC-ABD7-44AE-A287-EEFEADF5E95D}" presName="node" presStyleLbl="node1" presStyleIdx="3" presStyleCnt="5">
        <dgm:presLayoutVars>
          <dgm:bulletEnabled val="1"/>
        </dgm:presLayoutVars>
      </dgm:prSet>
      <dgm:spPr/>
    </dgm:pt>
    <dgm:pt modelId="{8D180BCD-67DD-4C0C-BBC9-F89EFA5CBAF9}" type="pres">
      <dgm:prSet presAssocID="{F7E973BC-ABD7-44AE-A287-EEFEADF5E95D}" presName="spNode" presStyleCnt="0"/>
      <dgm:spPr/>
    </dgm:pt>
    <dgm:pt modelId="{36FFCEB7-03D5-49CA-BC06-980626FE9A77}" type="pres">
      <dgm:prSet presAssocID="{B8B77350-A9EF-4078-833E-9986DDB09DB4}" presName="sibTrans" presStyleLbl="sibTrans1D1" presStyleIdx="3" presStyleCnt="5"/>
      <dgm:spPr/>
    </dgm:pt>
    <dgm:pt modelId="{DA8ADC69-1B97-401A-8B1C-49C88AF25D48}" type="pres">
      <dgm:prSet presAssocID="{F027CCDF-0B52-4726-AEE4-E827D18768FB}" presName="node" presStyleLbl="node1" presStyleIdx="4" presStyleCnt="5">
        <dgm:presLayoutVars>
          <dgm:bulletEnabled val="1"/>
        </dgm:presLayoutVars>
      </dgm:prSet>
      <dgm:spPr/>
    </dgm:pt>
    <dgm:pt modelId="{67926F8B-FB5F-4B25-8838-7608B0BAB2DB}" type="pres">
      <dgm:prSet presAssocID="{F027CCDF-0B52-4726-AEE4-E827D18768FB}" presName="spNode" presStyleCnt="0"/>
      <dgm:spPr/>
    </dgm:pt>
    <dgm:pt modelId="{924065DC-FE7F-40F2-ACF5-51D8E2E9633A}" type="pres">
      <dgm:prSet presAssocID="{46465FDA-4F75-4602-B8BA-53531A2B1402}" presName="sibTrans" presStyleLbl="sibTrans1D1" presStyleIdx="4" presStyleCnt="5"/>
      <dgm:spPr/>
    </dgm:pt>
  </dgm:ptLst>
  <dgm:cxnLst>
    <dgm:cxn modelId="{D3049B2F-2B89-40D1-8E8E-03F8A9C88C04}" type="presOf" srcId="{3455BC1A-1FF5-48FC-A7E7-36E1F9B46A15}" destId="{0EB3698C-BFD9-405C-A5BE-FD4E693F92F8}" srcOrd="0" destOrd="0" presId="urn:microsoft.com/office/officeart/2005/8/layout/cycle5"/>
    <dgm:cxn modelId="{2F522E3C-7D68-437D-B26B-6A27C21B28A6}" srcId="{70DEB098-9A84-4808-A9F3-E48D1BD5E680}" destId="{F027CCDF-0B52-4726-AEE4-E827D18768FB}" srcOrd="4" destOrd="0" parTransId="{1C770CC6-2552-4B11-AE05-D2CBE0E0C31C}" sibTransId="{46465FDA-4F75-4602-B8BA-53531A2B1402}"/>
    <dgm:cxn modelId="{138084FF-5AB9-4A2A-8624-73C8538400BD}" type="presOf" srcId="{28550759-1CC6-4E14-B138-6192FAE841D3}" destId="{B3182B60-3398-4563-84AA-707B8E5EF7DE}" srcOrd="0" destOrd="0" presId="urn:microsoft.com/office/officeart/2005/8/layout/cycle5"/>
    <dgm:cxn modelId="{0C04DFC1-7708-4426-8971-7EFD63036677}" type="presOf" srcId="{2885E8BB-2579-48C6-905F-7DA8CFDD127B}" destId="{A796F7E8-8DDA-4A1D-BFF0-287840FADD4E}" srcOrd="0" destOrd="0" presId="urn:microsoft.com/office/officeart/2005/8/layout/cycle5"/>
    <dgm:cxn modelId="{FE0AFAE4-9785-438C-90ED-BBB51AFD4663}" srcId="{70DEB098-9A84-4808-A9F3-E48D1BD5E680}" destId="{3455BC1A-1FF5-48FC-A7E7-36E1F9B46A15}" srcOrd="1" destOrd="0" parTransId="{032E6CF5-98F1-4C09-B800-ED329D3DA904}" sibTransId="{2955FD7E-A605-442C-88A4-5A2F4ADC9D68}"/>
    <dgm:cxn modelId="{9577E3F3-6B8B-421E-A1DF-1AEE14D9112C}" type="presOf" srcId="{F7E973BC-ABD7-44AE-A287-EEFEADF5E95D}" destId="{A73784C7-1826-40CB-A2EA-9C7E53D3A0FA}" srcOrd="0" destOrd="0" presId="urn:microsoft.com/office/officeart/2005/8/layout/cycle5"/>
    <dgm:cxn modelId="{D82F1DC7-6786-4545-9D6A-A10DA2B77720}" type="presOf" srcId="{70DEB098-9A84-4808-A9F3-E48D1BD5E680}" destId="{9A3768AC-4BF2-431C-98D2-AF06E68C0C5E}" srcOrd="0" destOrd="0" presId="urn:microsoft.com/office/officeart/2005/8/layout/cycle5"/>
    <dgm:cxn modelId="{CC59B7F4-E5F3-4C14-9895-54B7BF4A1DF4}" srcId="{70DEB098-9A84-4808-A9F3-E48D1BD5E680}" destId="{2885E8BB-2579-48C6-905F-7DA8CFDD127B}" srcOrd="0" destOrd="0" parTransId="{ECF41C5D-C469-4CF7-AF7E-A8CEABF1603D}" sibTransId="{28550759-1CC6-4E14-B138-6192FAE841D3}"/>
    <dgm:cxn modelId="{65D8D484-F745-47AC-8A94-2A5640946EAC}" srcId="{70DEB098-9A84-4808-A9F3-E48D1BD5E680}" destId="{F7E973BC-ABD7-44AE-A287-EEFEADF5E95D}" srcOrd="3" destOrd="0" parTransId="{AAE9AC35-41C3-45AC-8A20-769B3B183476}" sibTransId="{B8B77350-A9EF-4078-833E-9986DDB09DB4}"/>
    <dgm:cxn modelId="{0C39A488-982F-4646-8CE9-FE836CE24E6E}" type="presOf" srcId="{2955FD7E-A605-442C-88A4-5A2F4ADC9D68}" destId="{DDA51178-BAD0-4B41-8A4F-28BF6F637050}" srcOrd="0" destOrd="0" presId="urn:microsoft.com/office/officeart/2005/8/layout/cycle5"/>
    <dgm:cxn modelId="{1E3A7160-49A6-48A0-90B6-491DBDE42CF8}" type="presOf" srcId="{B8B77350-A9EF-4078-833E-9986DDB09DB4}" destId="{36FFCEB7-03D5-49CA-BC06-980626FE9A77}" srcOrd="0" destOrd="0" presId="urn:microsoft.com/office/officeart/2005/8/layout/cycle5"/>
    <dgm:cxn modelId="{DF2252A9-AEA5-4E7A-8BC5-713665EB3715}" type="presOf" srcId="{99E49B30-5190-4EAF-8F95-0563735BC569}" destId="{80165F40-520C-43DC-A25F-CF53C8CE154A}" srcOrd="0" destOrd="0" presId="urn:microsoft.com/office/officeart/2005/8/layout/cycle5"/>
    <dgm:cxn modelId="{641C0AE5-0AEA-4813-B90D-E72A1C9E4E44}" type="presOf" srcId="{28E9B1D1-E9D3-4570-8A0D-A6B92E896E56}" destId="{A20ADB45-3C0A-46BE-B5B4-C2E23021C905}" srcOrd="0" destOrd="0" presId="urn:microsoft.com/office/officeart/2005/8/layout/cycle5"/>
    <dgm:cxn modelId="{E535B8B3-6E8C-4D3F-98A7-0F73A0EE7F51}" srcId="{70DEB098-9A84-4808-A9F3-E48D1BD5E680}" destId="{28E9B1D1-E9D3-4570-8A0D-A6B92E896E56}" srcOrd="2" destOrd="0" parTransId="{D46702A1-7307-40C6-8A29-3BB8F9E7F217}" sibTransId="{99E49B30-5190-4EAF-8F95-0563735BC569}"/>
    <dgm:cxn modelId="{D1915791-ADE4-4352-9678-AE7824D900D9}" type="presOf" srcId="{46465FDA-4F75-4602-B8BA-53531A2B1402}" destId="{924065DC-FE7F-40F2-ACF5-51D8E2E9633A}" srcOrd="0" destOrd="0" presId="urn:microsoft.com/office/officeart/2005/8/layout/cycle5"/>
    <dgm:cxn modelId="{385852AC-EA82-4D10-8D85-D0CEFAECAACB}" type="presOf" srcId="{F027CCDF-0B52-4726-AEE4-E827D18768FB}" destId="{DA8ADC69-1B97-401A-8B1C-49C88AF25D48}" srcOrd="0" destOrd="0" presId="urn:microsoft.com/office/officeart/2005/8/layout/cycle5"/>
    <dgm:cxn modelId="{93FCA569-1B56-4B59-A687-4903648C8A76}" type="presParOf" srcId="{9A3768AC-4BF2-431C-98D2-AF06E68C0C5E}" destId="{A796F7E8-8DDA-4A1D-BFF0-287840FADD4E}" srcOrd="0" destOrd="0" presId="urn:microsoft.com/office/officeart/2005/8/layout/cycle5"/>
    <dgm:cxn modelId="{AAB4D67B-3C9B-4805-9BEC-DA422A58B328}" type="presParOf" srcId="{9A3768AC-4BF2-431C-98D2-AF06E68C0C5E}" destId="{38CC47C6-E18A-4415-938C-A74309D634B2}" srcOrd="1" destOrd="0" presId="urn:microsoft.com/office/officeart/2005/8/layout/cycle5"/>
    <dgm:cxn modelId="{FE2075D0-C10F-4A15-8459-CD2653D28395}" type="presParOf" srcId="{9A3768AC-4BF2-431C-98D2-AF06E68C0C5E}" destId="{B3182B60-3398-4563-84AA-707B8E5EF7DE}" srcOrd="2" destOrd="0" presId="urn:microsoft.com/office/officeart/2005/8/layout/cycle5"/>
    <dgm:cxn modelId="{1E572616-C7EE-4B28-9E88-8A409CFEC3B0}" type="presParOf" srcId="{9A3768AC-4BF2-431C-98D2-AF06E68C0C5E}" destId="{0EB3698C-BFD9-405C-A5BE-FD4E693F92F8}" srcOrd="3" destOrd="0" presId="urn:microsoft.com/office/officeart/2005/8/layout/cycle5"/>
    <dgm:cxn modelId="{51507229-215B-4266-B511-09DF51A1BF04}" type="presParOf" srcId="{9A3768AC-4BF2-431C-98D2-AF06E68C0C5E}" destId="{A9043346-1EF0-4398-82F8-0F36E9E0A704}" srcOrd="4" destOrd="0" presId="urn:microsoft.com/office/officeart/2005/8/layout/cycle5"/>
    <dgm:cxn modelId="{F9C40FE5-5267-4357-9A20-2CED30739EAD}" type="presParOf" srcId="{9A3768AC-4BF2-431C-98D2-AF06E68C0C5E}" destId="{DDA51178-BAD0-4B41-8A4F-28BF6F637050}" srcOrd="5" destOrd="0" presId="urn:microsoft.com/office/officeart/2005/8/layout/cycle5"/>
    <dgm:cxn modelId="{C1E128CD-26DF-4597-B5F5-86C2AA8A0BB2}" type="presParOf" srcId="{9A3768AC-4BF2-431C-98D2-AF06E68C0C5E}" destId="{A20ADB45-3C0A-46BE-B5B4-C2E23021C905}" srcOrd="6" destOrd="0" presId="urn:microsoft.com/office/officeart/2005/8/layout/cycle5"/>
    <dgm:cxn modelId="{2343996C-D75D-43E9-A7F7-FD96F85DDDB0}" type="presParOf" srcId="{9A3768AC-4BF2-431C-98D2-AF06E68C0C5E}" destId="{AC49B044-D95B-44A3-8866-CD6BAFB72D03}" srcOrd="7" destOrd="0" presId="urn:microsoft.com/office/officeart/2005/8/layout/cycle5"/>
    <dgm:cxn modelId="{7822DA52-530D-45BB-9807-904D7368F2C3}" type="presParOf" srcId="{9A3768AC-4BF2-431C-98D2-AF06E68C0C5E}" destId="{80165F40-520C-43DC-A25F-CF53C8CE154A}" srcOrd="8" destOrd="0" presId="urn:microsoft.com/office/officeart/2005/8/layout/cycle5"/>
    <dgm:cxn modelId="{2B2B087D-DEA2-489A-8BD8-15429ED05ED8}" type="presParOf" srcId="{9A3768AC-4BF2-431C-98D2-AF06E68C0C5E}" destId="{A73784C7-1826-40CB-A2EA-9C7E53D3A0FA}" srcOrd="9" destOrd="0" presId="urn:microsoft.com/office/officeart/2005/8/layout/cycle5"/>
    <dgm:cxn modelId="{11E6EC53-BCD7-40F2-8CDB-039273187A9F}" type="presParOf" srcId="{9A3768AC-4BF2-431C-98D2-AF06E68C0C5E}" destId="{8D180BCD-67DD-4C0C-BBC9-F89EFA5CBAF9}" srcOrd="10" destOrd="0" presId="urn:microsoft.com/office/officeart/2005/8/layout/cycle5"/>
    <dgm:cxn modelId="{B361D993-97E7-4D39-BF24-86A99920EB9C}" type="presParOf" srcId="{9A3768AC-4BF2-431C-98D2-AF06E68C0C5E}" destId="{36FFCEB7-03D5-49CA-BC06-980626FE9A77}" srcOrd="11" destOrd="0" presId="urn:microsoft.com/office/officeart/2005/8/layout/cycle5"/>
    <dgm:cxn modelId="{364352DB-070A-465E-9247-7687B9046928}" type="presParOf" srcId="{9A3768AC-4BF2-431C-98D2-AF06E68C0C5E}" destId="{DA8ADC69-1B97-401A-8B1C-49C88AF25D48}" srcOrd="12" destOrd="0" presId="urn:microsoft.com/office/officeart/2005/8/layout/cycle5"/>
    <dgm:cxn modelId="{0246B884-2B5E-4B87-8929-E65C605E7BA8}" type="presParOf" srcId="{9A3768AC-4BF2-431C-98D2-AF06E68C0C5E}" destId="{67926F8B-FB5F-4B25-8838-7608B0BAB2DB}" srcOrd="13" destOrd="0" presId="urn:microsoft.com/office/officeart/2005/8/layout/cycle5"/>
    <dgm:cxn modelId="{837CA673-34C5-40CA-8261-DE02D25F9D45}" type="presParOf" srcId="{9A3768AC-4BF2-431C-98D2-AF06E68C0C5E}" destId="{924065DC-FE7F-40F2-ACF5-51D8E2E9633A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6F7E8-8DDA-4A1D-BFF0-287840FADD4E}">
      <dsp:nvSpPr>
        <dsp:cNvPr id="0" name=""/>
        <dsp:cNvSpPr/>
      </dsp:nvSpPr>
      <dsp:spPr>
        <a:xfrm>
          <a:off x="2811065" y="1907"/>
          <a:ext cx="1693068" cy="11004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Site submits query</a:t>
          </a:r>
        </a:p>
      </dsp:txBody>
      <dsp:txXfrm>
        <a:off x="2864787" y="55629"/>
        <a:ext cx="1585624" cy="993050"/>
      </dsp:txXfrm>
    </dsp:sp>
    <dsp:sp modelId="{B3182B60-3398-4563-84AA-707B8E5EF7DE}">
      <dsp:nvSpPr>
        <dsp:cNvPr id="0" name=""/>
        <dsp:cNvSpPr/>
      </dsp:nvSpPr>
      <dsp:spPr>
        <a:xfrm>
          <a:off x="1458114" y="552154"/>
          <a:ext cx="4398970" cy="4398970"/>
        </a:xfrm>
        <a:custGeom>
          <a:avLst/>
          <a:gdLst/>
          <a:ahLst/>
          <a:cxnLst/>
          <a:rect l="0" t="0" r="0" b="0"/>
          <a:pathLst>
            <a:path>
              <a:moveTo>
                <a:pt x="3273032" y="279789"/>
              </a:moveTo>
              <a:arcTo wR="2199485" hR="2199485" stAng="17952909" swAng="12123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B3698C-BFD9-405C-A5BE-FD4E693F92F8}">
      <dsp:nvSpPr>
        <dsp:cNvPr id="0" name=""/>
        <dsp:cNvSpPr/>
      </dsp:nvSpPr>
      <dsp:spPr>
        <a:xfrm>
          <a:off x="4902900" y="1521713"/>
          <a:ext cx="1693068" cy="11004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PSPs draft response</a:t>
          </a:r>
        </a:p>
      </dsp:txBody>
      <dsp:txXfrm>
        <a:off x="4956622" y="1575435"/>
        <a:ext cx="1585624" cy="993050"/>
      </dsp:txXfrm>
    </dsp:sp>
    <dsp:sp modelId="{DDA51178-BAD0-4B41-8A4F-28BF6F637050}">
      <dsp:nvSpPr>
        <dsp:cNvPr id="0" name=""/>
        <dsp:cNvSpPr/>
      </dsp:nvSpPr>
      <dsp:spPr>
        <a:xfrm>
          <a:off x="1458114" y="552154"/>
          <a:ext cx="4398970" cy="4398970"/>
        </a:xfrm>
        <a:custGeom>
          <a:avLst/>
          <a:gdLst/>
          <a:ahLst/>
          <a:cxnLst/>
          <a:rect l="0" t="0" r="0" b="0"/>
          <a:pathLst>
            <a:path>
              <a:moveTo>
                <a:pt x="4393706" y="2351564"/>
              </a:moveTo>
              <a:arcTo wR="2199485" hR="2199485" stAng="21837887" swAng="13603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0ADB45-3C0A-46BE-B5B4-C2E23021C905}">
      <dsp:nvSpPr>
        <dsp:cNvPr id="0" name=""/>
        <dsp:cNvSpPr/>
      </dsp:nvSpPr>
      <dsp:spPr>
        <a:xfrm>
          <a:off x="4103890" y="3980813"/>
          <a:ext cx="1693068" cy="11004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PSRT comments</a:t>
          </a:r>
        </a:p>
      </dsp:txBody>
      <dsp:txXfrm>
        <a:off x="4157612" y="4034535"/>
        <a:ext cx="1585624" cy="993050"/>
      </dsp:txXfrm>
    </dsp:sp>
    <dsp:sp modelId="{80165F40-520C-43DC-A25F-CF53C8CE154A}">
      <dsp:nvSpPr>
        <dsp:cNvPr id="0" name=""/>
        <dsp:cNvSpPr/>
      </dsp:nvSpPr>
      <dsp:spPr>
        <a:xfrm>
          <a:off x="1458114" y="552154"/>
          <a:ext cx="4398970" cy="4398970"/>
        </a:xfrm>
        <a:custGeom>
          <a:avLst/>
          <a:gdLst/>
          <a:ahLst/>
          <a:cxnLst/>
          <a:rect l="0" t="0" r="0" b="0"/>
          <a:pathLst>
            <a:path>
              <a:moveTo>
                <a:pt x="2469695" y="4382309"/>
              </a:moveTo>
              <a:arcTo wR="2199485" hR="2199485" stAng="4976597" swAng="84680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3784C7-1826-40CB-A2EA-9C7E53D3A0FA}">
      <dsp:nvSpPr>
        <dsp:cNvPr id="0" name=""/>
        <dsp:cNvSpPr/>
      </dsp:nvSpPr>
      <dsp:spPr>
        <a:xfrm>
          <a:off x="1518240" y="3980813"/>
          <a:ext cx="1693068" cy="11004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PSPs finalize response</a:t>
          </a:r>
        </a:p>
      </dsp:txBody>
      <dsp:txXfrm>
        <a:off x="1571962" y="4034535"/>
        <a:ext cx="1585624" cy="993050"/>
      </dsp:txXfrm>
    </dsp:sp>
    <dsp:sp modelId="{36FFCEB7-03D5-49CA-BC06-980626FE9A77}">
      <dsp:nvSpPr>
        <dsp:cNvPr id="0" name=""/>
        <dsp:cNvSpPr/>
      </dsp:nvSpPr>
      <dsp:spPr>
        <a:xfrm>
          <a:off x="1458114" y="552154"/>
          <a:ext cx="4398970" cy="4398970"/>
        </a:xfrm>
        <a:custGeom>
          <a:avLst/>
          <a:gdLst/>
          <a:ahLst/>
          <a:cxnLst/>
          <a:rect l="0" t="0" r="0" b="0"/>
          <a:pathLst>
            <a:path>
              <a:moveTo>
                <a:pt x="233454" y="3185617"/>
              </a:moveTo>
              <a:arcTo wR="2199485" hR="2199485" stAng="9201740" swAng="13603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8ADC69-1B97-401A-8B1C-49C88AF25D48}">
      <dsp:nvSpPr>
        <dsp:cNvPr id="0" name=""/>
        <dsp:cNvSpPr/>
      </dsp:nvSpPr>
      <dsp:spPr>
        <a:xfrm>
          <a:off x="719231" y="1521713"/>
          <a:ext cx="1693068" cy="11004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Response back to site</a:t>
          </a:r>
        </a:p>
      </dsp:txBody>
      <dsp:txXfrm>
        <a:off x="772953" y="1575435"/>
        <a:ext cx="1585624" cy="993050"/>
      </dsp:txXfrm>
    </dsp:sp>
    <dsp:sp modelId="{924065DC-FE7F-40F2-ACF5-51D8E2E9633A}">
      <dsp:nvSpPr>
        <dsp:cNvPr id="0" name=""/>
        <dsp:cNvSpPr/>
      </dsp:nvSpPr>
      <dsp:spPr>
        <a:xfrm>
          <a:off x="1458114" y="552154"/>
          <a:ext cx="4398970" cy="4398970"/>
        </a:xfrm>
        <a:custGeom>
          <a:avLst/>
          <a:gdLst/>
          <a:ahLst/>
          <a:cxnLst/>
          <a:rect l="0" t="0" r="0" b="0"/>
          <a:pathLst>
            <a:path>
              <a:moveTo>
                <a:pt x="528944" y="768740"/>
              </a:moveTo>
              <a:arcTo wR="2199485" hR="2199485" stAng="13234717" swAng="12123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4625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48000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4625" y="8818563"/>
            <a:ext cx="3048000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E2DF822-75ED-443E-9440-8764D1477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38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80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84625" y="0"/>
            <a:ext cx="30480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A057F-6D49-46D7-B8EF-6ADDEE4F9315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3263" y="4410075"/>
            <a:ext cx="5627687" cy="4176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480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84625" y="8818563"/>
            <a:ext cx="30480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6463F-B1F8-4AC3-A7C9-819416ACD6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437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FBBFC-CEC3-43D2-B4CA-4E965BDC60C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734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FBBFC-CEC3-43D2-B4CA-4E965BDC60C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400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6463F-B1F8-4AC3-A7C9-819416ACD6A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341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FBBFC-CEC3-43D2-B4CA-4E965BDC60C1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400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FBBFC-CEC3-43D2-B4CA-4E965BDC60C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40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FBBFC-CEC3-43D2-B4CA-4E965BDC60C1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400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7896" y="4408807"/>
            <a:ext cx="5158423" cy="4177347"/>
          </a:xfrm>
          <a:ln/>
        </p:spPr>
        <p:txBody>
          <a:bodyPr/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Note to presenter: best to go through remaining slides rather quickly.  Take home point: there are many layers to safety monitoring, all important.  Focus on PSRT query process and where to find query form.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fld id="{A484BB81-AA14-4B7F-B1D3-ED337EC7EFCC}" type="slidenum">
              <a:rPr lang="en-US" sz="1200" smtClean="0">
                <a:latin typeface="Arial" pitchFamily="34" charset="0"/>
              </a:rPr>
              <a:pPr>
                <a:defRPr/>
              </a:pPr>
              <a:t>36</a:t>
            </a:fld>
            <a:endParaRPr lang="en-US" sz="120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8D3BA5-083A-451F-9A0E-2E2689E23B9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183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985243" y="8819198"/>
            <a:ext cx="3047347" cy="46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48" tIns="45324" rIns="90648" bIns="45324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/>
            <a:fld id="{3B96067F-BAB3-42B9-A4CE-1C6DB8BF7B61}" type="slidenum">
              <a:rPr lang="en-US" altLang="en-US" sz="1200">
                <a:latin typeface="Arial" charset="0"/>
              </a:rPr>
              <a:pPr algn="r"/>
              <a:t>38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695325"/>
            <a:ext cx="4641850" cy="3481388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7896" y="4408807"/>
            <a:ext cx="5158423" cy="4178933"/>
          </a:xfrm>
          <a:ln/>
        </p:spPr>
        <p:txBody>
          <a:bodyPr lIns="92370" tIns="46186" rIns="92370" bIns="46186"/>
          <a:lstStyle/>
          <a:p>
            <a:pPr eaLnBrk="1" hangingPunct="1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6463F-B1F8-4AC3-A7C9-819416ACD6A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91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6463F-B1F8-4AC3-A7C9-819416ACD6A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38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FBBFC-CEC3-43D2-B4CA-4E965BDC60C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4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Complete physical exam will be conducted at screening visit and a targeted physical exam for all subsequent scheduled visits.</a:t>
            </a:r>
          </a:p>
          <a:p>
            <a:r>
              <a:rPr lang="en-US" dirty="0"/>
              <a:t>Bolded and underlined components are required at follow up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FBBFC-CEC3-43D2-B4CA-4E965BDC60C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318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6463F-B1F8-4AC3-A7C9-819416ACD6A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75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FBBFC-CEC3-43D2-B4CA-4E965BDC60C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58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6463F-B1F8-4AC3-A7C9-819416ACD6A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75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FBBFC-CEC3-43D2-B4CA-4E965BDC60C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40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en-US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</p:grp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BFA9E583-B3A0-4B4C-AC63-C1459F8F1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54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0F16A-28F1-436E-94A8-D511846C1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79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0785E-6853-4E73-88CC-A509F6251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8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12231-B79A-42DA-9797-CF8C49D75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3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1D532-B7EE-4CB9-93BE-800BFE326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4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8A6FE-2F50-469F-B7D9-BE3DAD89E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1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9E2B9-EC82-4DF1-873F-CD2CF1D62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9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09723-A801-482B-A843-1F0B60E71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4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1FAAF-0432-4C01-9B49-B37AE92A6D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7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63DDE-7BED-4C19-A091-AA0CAF646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6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DB931-F866-47B9-8DB1-6D4565364B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6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fld id="{13644D7E-8AE4-4061-84EA-450F94905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2954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Arial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5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Arial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1"/>
              <a:ext cx="5326" cy="8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Arial" charset="0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8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hyperlink" Target="mailto:mtn023safetymd@mtnstopshiv.or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 of Key Clinical Considerations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MTN 025 Training</a:t>
            </a:r>
          </a:p>
        </p:txBody>
      </p:sp>
    </p:spTree>
    <p:extLst>
      <p:ext uri="{BB962C8B-B14F-4D97-AF65-F5344CB8AC3E}">
        <p14:creationId xmlns:p14="http://schemas.microsoft.com/office/powerpoint/2010/main" val="4234129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/>
              <a:t>Hints for the Baseline Medical History 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2125"/>
          </a:xfrm>
        </p:spPr>
        <p:txBody>
          <a:bodyPr>
            <a:noAutofit/>
          </a:bodyPr>
          <a:lstStyle/>
          <a:p>
            <a:r>
              <a:rPr lang="en-US" sz="2400" dirty="0"/>
              <a:t>Recurrent chronic conditions should be marked as ‘ongoing’ at enrollment (e.g., headaches)</a:t>
            </a:r>
          </a:p>
          <a:p>
            <a:r>
              <a:rPr lang="en-US" sz="2400" dirty="0"/>
              <a:t>For severity, use the highest severity experienced for the condition</a:t>
            </a:r>
          </a:p>
          <a:p>
            <a:r>
              <a:rPr lang="en-US" sz="2400" dirty="0"/>
              <a:t>Not gradable events include ongoing menorrhagia, metrorrhagia, and </a:t>
            </a:r>
            <a:r>
              <a:rPr lang="en-US" sz="2400" dirty="0" err="1"/>
              <a:t>menometrorrhagia</a:t>
            </a:r>
            <a:endParaRPr lang="en-US" sz="2400" dirty="0"/>
          </a:p>
          <a:p>
            <a:r>
              <a:rPr lang="en-US" sz="2400" dirty="0"/>
              <a:t>Infrequent bleeding should be captured using the terms “missed menses”, “</a:t>
            </a:r>
            <a:r>
              <a:rPr lang="en-US" sz="2400" dirty="0" err="1"/>
              <a:t>oligomenorrhea</a:t>
            </a:r>
            <a:r>
              <a:rPr lang="en-US" sz="2400" dirty="0"/>
              <a:t>” or “amenorrhea” as appropriate (if unexplainable per the </a:t>
            </a:r>
            <a:r>
              <a:rPr lang="en-US" sz="2400" dirty="0" err="1"/>
              <a:t>tox</a:t>
            </a:r>
            <a:r>
              <a:rPr lang="en-US" sz="2400" dirty="0"/>
              <a:t> table)</a:t>
            </a:r>
          </a:p>
          <a:p>
            <a:r>
              <a:rPr lang="en-US" sz="2400" dirty="0"/>
              <a:t>Anaphylactic reactions should be captured as “allergic reaction to…”</a:t>
            </a:r>
          </a:p>
        </p:txBody>
      </p:sp>
    </p:spTree>
    <p:extLst>
      <p:ext uri="{BB962C8B-B14F-4D97-AF65-F5344CB8AC3E}">
        <p14:creationId xmlns:p14="http://schemas.microsoft.com/office/powerpoint/2010/main" val="1520329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/>
              <a:t>Updating the Baseline Medical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2125"/>
          </a:xfrm>
        </p:spPr>
        <p:txBody>
          <a:bodyPr>
            <a:noAutofit/>
          </a:bodyPr>
          <a:lstStyle/>
          <a:p>
            <a:r>
              <a:rPr lang="en-US" sz="2800" dirty="0"/>
              <a:t>At Enrollment, each baseline medical condition entry should be reviewed, updated as needed, and the status for ‘ongoing at enrollment’ should be reviewed</a:t>
            </a:r>
          </a:p>
        </p:txBody>
      </p:sp>
    </p:spTree>
    <p:extLst>
      <p:ext uri="{BB962C8B-B14F-4D97-AF65-F5344CB8AC3E}">
        <p14:creationId xmlns:p14="http://schemas.microsoft.com/office/powerpoint/2010/main" val="508745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/>
              <a:t>HOPE Safety Lab Calculator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2125"/>
          </a:xfrm>
        </p:spPr>
        <p:txBody>
          <a:bodyPr>
            <a:noAutofit/>
          </a:bodyPr>
          <a:lstStyle/>
          <a:p>
            <a:r>
              <a:rPr lang="en-US" sz="2800" dirty="0"/>
              <a:t>The Safety Lab Calculator is a tool for quickly determining thresholds of adverse events for each participant</a:t>
            </a:r>
          </a:p>
          <a:p>
            <a:r>
              <a:rPr lang="en-US" sz="2800" dirty="0"/>
              <a:t>Updated from the ASPIRE tool to reflect current DAIDS Toxicity Table</a:t>
            </a:r>
          </a:p>
          <a:p>
            <a:r>
              <a:rPr lang="en-US" sz="2800" dirty="0"/>
              <a:t>Enter site-specific Upper Limits of Normal, or participant-specific values, as indicated</a:t>
            </a:r>
          </a:p>
          <a:p>
            <a:r>
              <a:rPr lang="en-US" sz="2800" dirty="0"/>
              <a:t>Print and maintain in </a:t>
            </a:r>
            <a:r>
              <a:rPr lang="en-US" sz="2800"/>
              <a:t>the participant binder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7534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/>
              <a:t>HOPE Safety Lab Calculator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812" y="1676400"/>
            <a:ext cx="6048375" cy="543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193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/>
              <a:t>Concomitant Medications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1676400"/>
            <a:ext cx="8229600" cy="4953000"/>
          </a:xfrm>
        </p:spPr>
        <p:txBody>
          <a:bodyPr>
            <a:noAutofit/>
          </a:bodyPr>
          <a:lstStyle/>
          <a:p>
            <a:r>
              <a:rPr lang="en-US" sz="2400" dirty="0"/>
              <a:t>All medications taken by study participants from Screening through follow-up must be documented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Con med CRF completed at Screening and entries are added as needed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2438400"/>
            <a:ext cx="82296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  <a:noAutofit/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+mn-lt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/>
              <a:t>These include</a:t>
            </a:r>
          </a:p>
          <a:p>
            <a:pPr lvl="1"/>
            <a:r>
              <a:rPr lang="en-US" sz="2000" kern="0" dirty="0"/>
              <a:t>Prescriptions</a:t>
            </a:r>
          </a:p>
          <a:p>
            <a:pPr lvl="1"/>
            <a:r>
              <a:rPr lang="en-US" sz="2000" kern="0" dirty="0"/>
              <a:t>Over the counter</a:t>
            </a:r>
          </a:p>
          <a:p>
            <a:pPr lvl="1"/>
            <a:r>
              <a:rPr lang="en-US" sz="2000" kern="0" dirty="0" err="1"/>
              <a:t>PrEP</a:t>
            </a:r>
            <a:r>
              <a:rPr lang="en-US" sz="2000" kern="0" dirty="0"/>
              <a:t> and PEP</a:t>
            </a:r>
          </a:p>
          <a:p>
            <a:pPr lvl="1"/>
            <a:r>
              <a:rPr lang="en-US" sz="2000" kern="0" dirty="0"/>
              <a:t>Vaccinations</a:t>
            </a:r>
          </a:p>
          <a:p>
            <a:pPr lvl="1"/>
            <a:r>
              <a:rPr lang="en-US" sz="2000" kern="0" dirty="0"/>
              <a:t>Supplements</a:t>
            </a:r>
          </a:p>
          <a:p>
            <a:pPr lvl="1"/>
            <a:r>
              <a:rPr lang="en-US" sz="2000" kern="0" dirty="0"/>
              <a:t>Contraception</a:t>
            </a:r>
          </a:p>
          <a:p>
            <a:pPr lvl="1"/>
            <a:r>
              <a:rPr lang="en-US" sz="2000" kern="0" dirty="0"/>
              <a:t>Herbal, naturopathic and traditional preparations</a:t>
            </a:r>
          </a:p>
          <a:p>
            <a:r>
              <a:rPr lang="en-US" sz="2400" kern="0" dirty="0"/>
              <a:t>These DO NOT include</a:t>
            </a:r>
          </a:p>
          <a:p>
            <a:pPr lvl="1"/>
            <a:r>
              <a:rPr lang="en-US" sz="2000" kern="0" dirty="0"/>
              <a:t>Alcohol</a:t>
            </a:r>
          </a:p>
          <a:p>
            <a:pPr lvl="1"/>
            <a:r>
              <a:rPr lang="en-US" sz="2000" kern="0" dirty="0"/>
              <a:t>Recreational drugs</a:t>
            </a:r>
          </a:p>
        </p:txBody>
      </p:sp>
    </p:spTree>
    <p:extLst>
      <p:ext uri="{BB962C8B-B14F-4D97-AF65-F5344CB8AC3E}">
        <p14:creationId xmlns:p14="http://schemas.microsoft.com/office/powerpoint/2010/main" val="803915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/>
              <a:t>Conmed</a:t>
            </a:r>
            <a:r>
              <a:rPr lang="en-US" sz="3600" dirty="0"/>
              <a:t> 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2125"/>
          </a:xfrm>
        </p:spPr>
        <p:txBody>
          <a:bodyPr>
            <a:noAutofit/>
          </a:bodyPr>
          <a:lstStyle/>
          <a:p>
            <a:r>
              <a:rPr lang="en-US" sz="2800" dirty="0"/>
              <a:t>Use information from medical history to probe for medications</a:t>
            </a:r>
          </a:p>
          <a:p>
            <a:r>
              <a:rPr lang="en-US" sz="2800" dirty="0"/>
              <a:t>Record the trade name if possible</a:t>
            </a:r>
          </a:p>
          <a:p>
            <a:r>
              <a:rPr lang="en-US" sz="2800" dirty="0"/>
              <a:t>If the exact name is unknown, record the type of medication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18589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/>
              <a:t>PrEP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2125"/>
          </a:xfrm>
        </p:spPr>
        <p:txBody>
          <a:bodyPr>
            <a:noAutofit/>
          </a:bodyPr>
          <a:lstStyle/>
          <a:p>
            <a:r>
              <a:rPr lang="en-US" sz="2400" dirty="0"/>
              <a:t>Per protocol, oral tenofovir-based ARV use is permitted if approved, available, and provided to participants by a health care provider as </a:t>
            </a:r>
            <a:r>
              <a:rPr lang="en-US" sz="2400" dirty="0" err="1"/>
              <a:t>PrEP</a:t>
            </a:r>
            <a:endParaRPr lang="en-US" sz="2400" dirty="0"/>
          </a:p>
          <a:p>
            <a:r>
              <a:rPr lang="en-US" sz="2400" dirty="0" err="1"/>
              <a:t>PrEP</a:t>
            </a:r>
            <a:r>
              <a:rPr lang="en-US" sz="2400" dirty="0"/>
              <a:t> use should be documented as a concomitant medication</a:t>
            </a:r>
          </a:p>
          <a:p>
            <a:r>
              <a:rPr lang="en-US" sz="2400" dirty="0"/>
              <a:t>HOPE trial participants will be encouraged to consider any and all HIV prevention tools available to them</a:t>
            </a:r>
          </a:p>
          <a:p>
            <a:r>
              <a:rPr lang="en-US" sz="2400" dirty="0"/>
              <a:t>If national guidelines and local standard of care support </a:t>
            </a:r>
            <a:r>
              <a:rPr lang="en-US" sz="2400" dirty="0" err="1"/>
              <a:t>PrEP</a:t>
            </a:r>
            <a:r>
              <a:rPr lang="en-US" sz="2400" dirty="0"/>
              <a:t>, sites are encouraged to consider making </a:t>
            </a:r>
            <a:r>
              <a:rPr lang="en-US" sz="2400" dirty="0" err="1"/>
              <a:t>PrEP</a:t>
            </a:r>
            <a:r>
              <a:rPr lang="en-US" sz="2400" dirty="0"/>
              <a:t> available on-site</a:t>
            </a:r>
          </a:p>
          <a:p>
            <a:r>
              <a:rPr lang="en-US" sz="2400" dirty="0"/>
              <a:t>Each site will have a </a:t>
            </a:r>
            <a:r>
              <a:rPr lang="en-US" sz="2400" dirty="0" err="1"/>
              <a:t>PrEP</a:t>
            </a:r>
            <a:r>
              <a:rPr lang="en-US" sz="2400" dirty="0"/>
              <a:t> SOPs (training, counseling, provision, and referrals)</a:t>
            </a:r>
          </a:p>
          <a:p>
            <a:pPr lvl="1"/>
            <a:r>
              <a:rPr lang="en-US" sz="2000" dirty="0"/>
              <a:t>These SOPS should be routinely reviewed and updated</a:t>
            </a:r>
          </a:p>
        </p:txBody>
      </p:sp>
    </p:spTree>
    <p:extLst>
      <p:ext uri="{BB962C8B-B14F-4D97-AF65-F5344CB8AC3E}">
        <p14:creationId xmlns:p14="http://schemas.microsoft.com/office/powerpoint/2010/main" val="518589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Prohibited Medications and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2125"/>
          </a:xfrm>
        </p:spPr>
        <p:txBody>
          <a:bodyPr/>
          <a:lstStyle/>
          <a:p>
            <a:r>
              <a:rPr lang="en-US" dirty="0"/>
              <a:t>Contraceptive vaginal rings are the only prohibited medication in MTN-025 (inform PSRT) </a:t>
            </a:r>
          </a:p>
          <a:p>
            <a:r>
              <a:rPr lang="en-US" dirty="0"/>
              <a:t>C</a:t>
            </a:r>
            <a:r>
              <a:rPr lang="x-none" dirty="0"/>
              <a:t>oncomitant use of devices such as diaphragms, menstrual cups, and cervical caps, will be discouraged</a:t>
            </a:r>
            <a:r>
              <a:rPr lang="en-US" dirty="0"/>
              <a:t>.  </a:t>
            </a:r>
          </a:p>
          <a:p>
            <a:r>
              <a:rPr lang="en-US" dirty="0"/>
              <a:t>NOTE: </a:t>
            </a:r>
            <a:r>
              <a:rPr lang="x-none" dirty="0"/>
              <a:t>Products and practices including the use of spermicides, vaginally applied medication, douches, lubricants, tampons, etc., </a:t>
            </a:r>
            <a:r>
              <a:rPr lang="x-none" u="sng" dirty="0"/>
              <a:t>are permitted</a:t>
            </a:r>
            <a:r>
              <a:rPr lang="en-US" dirty="0"/>
              <a:t> in MTN-025.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069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Physical and Pelvic Exams</a:t>
            </a:r>
          </a:p>
        </p:txBody>
      </p:sp>
    </p:spTree>
    <p:extLst>
      <p:ext uri="{BB962C8B-B14F-4D97-AF65-F5344CB8AC3E}">
        <p14:creationId xmlns:p14="http://schemas.microsoft.com/office/powerpoint/2010/main" val="2513242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4300" dirty="0"/>
              <a:t>Physical Exam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724400"/>
          </a:xfrm>
        </p:spPr>
        <p:txBody>
          <a:bodyPr>
            <a:normAutofit/>
          </a:bodyPr>
          <a:lstStyle/>
          <a:p>
            <a:pPr eaLnBrk="1" hangingPunct="1">
              <a:tabLst>
                <a:tab pos="3481388" algn="l"/>
              </a:tabLst>
            </a:pPr>
            <a:r>
              <a:rPr lang="en-US" sz="2600" dirty="0"/>
              <a:t>Required at: </a:t>
            </a:r>
          </a:p>
          <a:p>
            <a:pPr lvl="1">
              <a:tabLst>
                <a:tab pos="3481388" algn="l"/>
              </a:tabLst>
            </a:pPr>
            <a:r>
              <a:rPr lang="en-US" sz="2400" dirty="0"/>
              <a:t>Screening (complete)</a:t>
            </a:r>
          </a:p>
          <a:p>
            <a:pPr lvl="1">
              <a:tabLst>
                <a:tab pos="3481388" algn="l"/>
              </a:tabLst>
            </a:pPr>
            <a:r>
              <a:rPr lang="en-US" sz="2400" dirty="0"/>
              <a:t>Enrollment (abbreviated)</a:t>
            </a:r>
          </a:p>
          <a:p>
            <a:pPr lvl="1">
              <a:tabLst>
                <a:tab pos="3481388" algn="l"/>
              </a:tabLst>
            </a:pPr>
            <a:r>
              <a:rPr lang="en-US" sz="2400" dirty="0"/>
              <a:t>PUEV (abbreviated)</a:t>
            </a:r>
          </a:p>
          <a:p>
            <a:pPr eaLnBrk="1" hangingPunct="1">
              <a:spcBef>
                <a:spcPct val="60000"/>
              </a:spcBef>
              <a:tabLst>
                <a:tab pos="3481388" algn="l"/>
              </a:tabLst>
            </a:pPr>
            <a:r>
              <a:rPr lang="en-US" sz="2600" dirty="0"/>
              <a:t>Conduct at any other visit if clinically indicated</a:t>
            </a:r>
          </a:p>
          <a:p>
            <a:pPr eaLnBrk="1" hangingPunct="1">
              <a:spcBef>
                <a:spcPct val="60000"/>
              </a:spcBef>
              <a:tabLst>
                <a:tab pos="3481388" algn="l"/>
              </a:tabLst>
            </a:pPr>
            <a:r>
              <a:rPr lang="en-US" sz="2600" dirty="0"/>
              <a:t>Physical Exam CRF is recommended source document </a:t>
            </a:r>
          </a:p>
        </p:txBody>
      </p:sp>
    </p:spTree>
    <p:extLst>
      <p:ext uri="{BB962C8B-B14F-4D97-AF65-F5344CB8AC3E}">
        <p14:creationId xmlns:p14="http://schemas.microsoft.com/office/powerpoint/2010/main" val="710535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Baseline Medical/Menstrual History</a:t>
            </a:r>
          </a:p>
          <a:p>
            <a:r>
              <a:rPr lang="en-US" dirty="0"/>
              <a:t>Concomitant Medications</a:t>
            </a:r>
          </a:p>
          <a:p>
            <a:r>
              <a:rPr lang="en-US" dirty="0" err="1"/>
              <a:t>PrEP</a:t>
            </a:r>
            <a:r>
              <a:rPr lang="en-US" dirty="0"/>
              <a:t> Considerations</a:t>
            </a:r>
          </a:p>
          <a:p>
            <a:r>
              <a:rPr lang="en-US" dirty="0"/>
              <a:t>Physical  Exams</a:t>
            </a:r>
          </a:p>
          <a:p>
            <a:r>
              <a:rPr lang="en-US" dirty="0"/>
              <a:t>Pelvic Exams  </a:t>
            </a:r>
          </a:p>
          <a:p>
            <a:r>
              <a:rPr lang="en-US" dirty="0"/>
              <a:t>Contraceptive Counseling</a:t>
            </a:r>
          </a:p>
          <a:p>
            <a:r>
              <a:rPr lang="en-US" dirty="0"/>
              <a:t>PSRT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4315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4300" dirty="0"/>
              <a:t>Physical Exam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3657600" cy="29718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50000"/>
              </a:spcAft>
            </a:pPr>
            <a:r>
              <a:rPr lang="en-US" sz="2600" b="1" dirty="0"/>
              <a:t>Vital signs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/>
              <a:t>Height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u="sng" dirty="0"/>
              <a:t>Weight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u="sng" dirty="0"/>
              <a:t>Oral temperature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u="sng" dirty="0"/>
              <a:t>Blood pressure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u="sng" dirty="0"/>
              <a:t>Pulse 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u="sng" dirty="0"/>
              <a:t>Respirations</a:t>
            </a:r>
          </a:p>
          <a:p>
            <a:pPr lvl="1"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038600" y="1524000"/>
            <a:ext cx="5105400" cy="4953000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spcAft>
                <a:spcPct val="50000"/>
              </a:spcAft>
            </a:pPr>
            <a:r>
              <a:rPr lang="en-US" sz="2600" b="1" dirty="0"/>
              <a:t>Clinical assessments of 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u="sng" dirty="0"/>
              <a:t>General Appearance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/>
              <a:t>Lymph nodes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/>
              <a:t>Neck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/>
              <a:t>Heart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/>
              <a:t>Lungs</a:t>
            </a:r>
          </a:p>
          <a:p>
            <a:pPr lvl="1" eaLnBrk="1" hangingPunct="1">
              <a:spcBef>
                <a:spcPct val="0"/>
              </a:spcBef>
            </a:pPr>
            <a:r>
              <a:rPr lang="en-US" b="1" u="sng" dirty="0"/>
              <a:t>Abdomen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/>
              <a:t>Extremities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/>
              <a:t>Neurological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/>
              <a:t>Skin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28600" y="6324600"/>
            <a:ext cx="8610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ct val="5000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/>
              <a:t>  </a:t>
            </a:r>
            <a:r>
              <a:rPr lang="en-US" sz="2600"/>
              <a:t>Other assessments at discretion of examining clinician</a:t>
            </a:r>
          </a:p>
        </p:txBody>
      </p:sp>
      <p:pic>
        <p:nvPicPr>
          <p:cNvPr id="18438" name="Picture 7" descr="BXP6468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4958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87114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Physical Exam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2125"/>
          </a:xfrm>
        </p:spPr>
        <p:txBody>
          <a:bodyPr>
            <a:noAutofit/>
          </a:bodyPr>
          <a:lstStyle/>
          <a:p>
            <a:pPr eaLnBrk="1" hangingPunct="1">
              <a:tabLst>
                <a:tab pos="3481388" algn="l"/>
              </a:tabLst>
            </a:pPr>
            <a:r>
              <a:rPr lang="en-US" sz="2600" dirty="0"/>
              <a:t>At Screening and Enrollment, note </a:t>
            </a:r>
            <a:r>
              <a:rPr lang="en-US" sz="2800" dirty="0"/>
              <a:t>medically relevant abnormal findings </a:t>
            </a:r>
            <a:r>
              <a:rPr lang="en-US" sz="2600" dirty="0"/>
              <a:t>on Baseline Medication History Log</a:t>
            </a:r>
            <a:endParaRPr lang="en-US" dirty="0"/>
          </a:p>
          <a:p>
            <a:r>
              <a:rPr lang="en-US" sz="2800" dirty="0"/>
              <a:t>Abnormal physical exam findings newly identified during follow-up are recorded and tracked using the Adverse Experience Log (AE) CRF or Grade 1 Adverse Experience Log (GAE) CRF</a:t>
            </a:r>
          </a:p>
        </p:txBody>
      </p:sp>
    </p:spTree>
    <p:extLst>
      <p:ext uri="{BB962C8B-B14F-4D97-AF65-F5344CB8AC3E}">
        <p14:creationId xmlns:p14="http://schemas.microsoft.com/office/powerpoint/2010/main" val="1653436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4300" dirty="0"/>
              <a:t>Pelvic Exam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229600" cy="3733800"/>
          </a:xfrm>
        </p:spPr>
        <p:txBody>
          <a:bodyPr/>
          <a:lstStyle/>
          <a:p>
            <a:pPr marL="633413" lvl="1" indent="0" eaLnBrk="1" hangingPunct="1">
              <a:buNone/>
            </a:pPr>
            <a:endParaRPr lang="en-US" dirty="0"/>
          </a:p>
          <a:p>
            <a:pPr marL="919163" lvl="1" eaLnBrk="1" hangingPunct="1"/>
            <a:r>
              <a:rPr lang="en-US" dirty="0"/>
              <a:t>Pay careful attention to which evaluations are required at all exams, which are required at some but not all exams, and which are required only when clinically indicated</a:t>
            </a:r>
          </a:p>
          <a:p>
            <a:pPr marL="457200" indent="-457200" eaLnBrk="1" hangingPunct="1"/>
            <a:endParaRPr lang="en-US" sz="2800" dirty="0"/>
          </a:p>
        </p:txBody>
      </p:sp>
      <p:pic>
        <p:nvPicPr>
          <p:cNvPr id="28676" name="Picture 5" descr="8840m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114800"/>
            <a:ext cx="2819400" cy="223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569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Pelvic Exam </a:t>
            </a:r>
          </a:p>
          <a:p>
            <a:pPr marL="0" indent="0">
              <a:buNone/>
            </a:pPr>
            <a:r>
              <a:rPr lang="en-US" dirty="0"/>
              <a:t>Checklist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85800"/>
            <a:ext cx="5511089" cy="6069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7127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Pelvic Exam at Screening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2125"/>
          </a:xfrm>
        </p:spPr>
        <p:txBody>
          <a:bodyPr>
            <a:noAutofit/>
          </a:bodyPr>
          <a:lstStyle/>
          <a:p>
            <a:r>
              <a:rPr lang="en-US" sz="2800" dirty="0"/>
              <a:t>Screening visit pelvic exams are documented on the Pelvic Exam Diagram form and the Pelvic exam CRF</a:t>
            </a:r>
          </a:p>
          <a:p>
            <a:r>
              <a:rPr lang="en-US" sz="2800" dirty="0"/>
              <a:t>Any abnormal pelvic findings should be documented on the Baseline Medical History Log</a:t>
            </a:r>
          </a:p>
          <a:p>
            <a:r>
              <a:rPr lang="en-US" sz="2800" dirty="0"/>
              <a:t>Only grade 1 or 2 findings may be ongoing at enrollment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3117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Pelvic Exam at Enrollment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2125"/>
          </a:xfrm>
        </p:spPr>
        <p:txBody>
          <a:bodyPr>
            <a:noAutofit/>
          </a:bodyPr>
          <a:lstStyle/>
          <a:p>
            <a:r>
              <a:rPr lang="en-US" sz="2800" dirty="0"/>
              <a:t>Pelvic exam is not required at the Enrollment visit</a:t>
            </a:r>
          </a:p>
          <a:p>
            <a:r>
              <a:rPr lang="en-US" sz="2800" dirty="0"/>
              <a:t>If an exclusionary finding is found at screening, it will be necessary to re-assess prior to Enrollment</a:t>
            </a:r>
          </a:p>
          <a:p>
            <a:pPr lvl="1"/>
            <a:r>
              <a:rPr lang="en-US" sz="2400" dirty="0"/>
              <a:t>Document re-assessment by completing a new Pelvic Exam Diagram form and updating the severity grade, ongoing status and other info on the Baseline Medical History Log entry</a:t>
            </a:r>
          </a:p>
          <a:p>
            <a:pPr lvl="1"/>
            <a:r>
              <a:rPr lang="en-US" sz="2400" dirty="0"/>
              <a:t>If re-assessment is done at the Enrollment visit, document the abnormal finding status on a new Pelvic Exam CRF (added to enrollment visit in </a:t>
            </a:r>
            <a:r>
              <a:rPr lang="en-US" sz="2400" dirty="0" err="1"/>
              <a:t>Medidata</a:t>
            </a:r>
            <a:r>
              <a:rPr lang="en-US" sz="2400" dirty="0"/>
              <a:t> by clicking “additional study procedures”) </a:t>
            </a:r>
            <a:endParaRPr lang="en-US" dirty="0"/>
          </a:p>
          <a:p>
            <a:pPr marL="471487" lvl="1" indent="0">
              <a:buNone/>
            </a:pPr>
            <a:endParaRPr lang="en-US" sz="2400" dirty="0"/>
          </a:p>
          <a:p>
            <a:pPr marL="471487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31172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Pelvic Exam in Follow-Up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2125"/>
          </a:xfrm>
        </p:spPr>
        <p:txBody>
          <a:bodyPr>
            <a:noAutofit/>
          </a:bodyPr>
          <a:lstStyle/>
          <a:p>
            <a:r>
              <a:rPr lang="en-US" sz="2800" dirty="0"/>
              <a:t>Follow-up pelvic exams are required at the PUEV visit and when clinically indicated</a:t>
            </a:r>
          </a:p>
          <a:p>
            <a:pPr lvl="1"/>
            <a:r>
              <a:rPr lang="en-US" sz="2400" dirty="0"/>
              <a:t>Definitely recommended when new GU complaints are present</a:t>
            </a:r>
          </a:p>
          <a:p>
            <a:pPr lvl="1"/>
            <a:r>
              <a:rPr lang="en-US" sz="2400" dirty="0"/>
              <a:t>If new symptoms have resolved by the time of the visit, the utility of an exam is per clinician discretion</a:t>
            </a:r>
          </a:p>
          <a:p>
            <a:r>
              <a:rPr lang="en-US" sz="2800" dirty="0"/>
              <a:t>Participants may decline an exam</a:t>
            </a:r>
          </a:p>
          <a:p>
            <a:pPr lvl="1"/>
            <a:r>
              <a:rPr lang="en-US" sz="2400" dirty="0"/>
              <a:t>If </a:t>
            </a:r>
            <a:r>
              <a:rPr lang="en-US" sz="2400" dirty="0" err="1"/>
              <a:t>ppt</a:t>
            </a:r>
            <a:r>
              <a:rPr lang="en-US" sz="2400" dirty="0"/>
              <a:t> declines, a second attempt should be made</a:t>
            </a:r>
          </a:p>
        </p:txBody>
      </p:sp>
    </p:spTree>
    <p:extLst>
      <p:ext uri="{BB962C8B-B14F-4D97-AF65-F5344CB8AC3E}">
        <p14:creationId xmlns:p14="http://schemas.microsoft.com/office/powerpoint/2010/main" val="1753451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Pelvic Exam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9900" indent="-469900"/>
            <a:r>
              <a:rPr lang="en-US" sz="2800" dirty="0"/>
              <a:t>Two person team: examining clinician and assistant</a:t>
            </a:r>
          </a:p>
          <a:p>
            <a:pPr marL="469900" indent="-469900"/>
            <a:r>
              <a:rPr lang="en-US" sz="2800" dirty="0"/>
              <a:t>Ensure all possibly-required supplies and paperwork are easily accessible in exam room</a:t>
            </a:r>
          </a:p>
          <a:p>
            <a:pPr marL="469900" indent="-469900"/>
            <a:r>
              <a:rPr lang="en-US" sz="2800" dirty="0"/>
              <a:t>Review specimen collection requirements for each visit in preparation for each exam</a:t>
            </a:r>
          </a:p>
          <a:p>
            <a:pPr marL="469900" indent="-469900"/>
            <a:r>
              <a:rPr lang="en-US" sz="2800" dirty="0"/>
              <a:t>Pay careful attention to the required sequence of swab collection and required handling of each swab</a:t>
            </a:r>
          </a:p>
        </p:txBody>
      </p:sp>
    </p:spTree>
    <p:extLst>
      <p:ext uri="{BB962C8B-B14F-4D97-AF65-F5344CB8AC3E}">
        <p14:creationId xmlns:p14="http://schemas.microsoft.com/office/powerpoint/2010/main" val="38225995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Pelvic Exam - Unique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Exams during bleeding: </a:t>
            </a:r>
          </a:p>
          <a:p>
            <a:pPr lvl="1"/>
            <a:r>
              <a:rPr lang="en-US" sz="2000" dirty="0"/>
              <a:t>Complete regardless of genital bleeding unless there is heavy bleeding and/or the participant is uncomfortable.  If not done, complete as part of split visit or make up at next visit.</a:t>
            </a:r>
          </a:p>
          <a:p>
            <a:r>
              <a:rPr lang="en-US" sz="2400" dirty="0"/>
              <a:t>Exams during pregnancy:</a:t>
            </a:r>
          </a:p>
          <a:p>
            <a:pPr lvl="1"/>
            <a:r>
              <a:rPr lang="en-US" sz="2000" dirty="0"/>
              <a:t>Per protocol, continue exams up to 24 weeks of gestation.  While not required, it is considered safe to continue exams </a:t>
            </a:r>
            <a:r>
              <a:rPr lang="en-US" sz="2000" i="1" dirty="0"/>
              <a:t>after</a:t>
            </a:r>
            <a:r>
              <a:rPr lang="en-US" sz="2000" dirty="0"/>
              <a:t> 24 weeks of gestation.</a:t>
            </a:r>
          </a:p>
          <a:p>
            <a:r>
              <a:rPr lang="en-US" sz="2400" dirty="0"/>
              <a:t>Exams for Participants with Hysterectomy:</a:t>
            </a:r>
          </a:p>
          <a:p>
            <a:pPr lvl="1"/>
            <a:r>
              <a:rPr lang="en-US" sz="2000" dirty="0"/>
              <a:t>Eligible for enrollment; modify procedures for Pap smear and cervical ectopy assessment</a:t>
            </a:r>
          </a:p>
        </p:txBody>
      </p:sp>
    </p:spTree>
    <p:extLst>
      <p:ext uri="{BB962C8B-B14F-4D97-AF65-F5344CB8AC3E}">
        <p14:creationId xmlns:p14="http://schemas.microsoft.com/office/powerpoint/2010/main" val="28235694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Pelvic Exam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819400"/>
          </a:xfrm>
        </p:spPr>
        <p:txBody>
          <a:bodyPr>
            <a:normAutofit/>
          </a:bodyPr>
          <a:lstStyle/>
          <a:p>
            <a:pPr marL="469900" indent="-469900"/>
            <a:r>
              <a:rPr lang="en-US" sz="2800" dirty="0"/>
              <a:t>ALL findings (normal and abnormal) should be documented using the Pelvic Exam Diagrams form</a:t>
            </a:r>
          </a:p>
          <a:p>
            <a:pPr marL="469900" indent="-469900"/>
            <a:r>
              <a:rPr lang="en-US" sz="2800" dirty="0"/>
              <a:t>All abnormal findings during screening will be documented on the Pelvic Exam CRF and the Baseline Medical History Log CRF</a:t>
            </a:r>
          </a:p>
          <a:p>
            <a:pPr lvl="1" indent="-469900"/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4267200"/>
            <a:ext cx="8229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+mn-lt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dirty="0"/>
              <a:t>Normal variants</a:t>
            </a:r>
          </a:p>
          <a:p>
            <a:pPr lvl="1" indent="-469900"/>
            <a:r>
              <a:rPr lang="en-US" sz="2400" dirty="0"/>
              <a:t>Anatomic variants</a:t>
            </a:r>
          </a:p>
          <a:p>
            <a:pPr lvl="1" indent="-469900"/>
            <a:r>
              <a:rPr lang="en-US" sz="2400" dirty="0"/>
              <a:t>Gland Openings</a:t>
            </a:r>
          </a:p>
          <a:p>
            <a:pPr lvl="1" indent="-469900"/>
            <a:r>
              <a:rPr lang="en-US" sz="2400" dirty="0"/>
              <a:t>Mucus retention cysts</a:t>
            </a:r>
          </a:p>
          <a:p>
            <a:pPr lvl="1" indent="-469900"/>
            <a:r>
              <a:rPr lang="en-US" sz="2400" dirty="0"/>
              <a:t>Gartner’s duct cysts</a:t>
            </a:r>
          </a:p>
          <a:p>
            <a:pPr lvl="1" indent="-469900"/>
            <a:endParaRPr lang="en-US" sz="2400" dirty="0"/>
          </a:p>
          <a:p>
            <a:pPr lvl="1" indent="-469900"/>
            <a:endParaRPr lang="en-US" sz="2400" dirty="0"/>
          </a:p>
          <a:p>
            <a:pPr lvl="1" indent="-469900"/>
            <a:r>
              <a:rPr lang="en-US" sz="2400" dirty="0"/>
              <a:t>Scars</a:t>
            </a:r>
          </a:p>
          <a:p>
            <a:pPr lvl="1" indent="-469900"/>
            <a:r>
              <a:rPr lang="en-US" sz="2400" dirty="0" err="1"/>
              <a:t>Nabothian</a:t>
            </a:r>
            <a:r>
              <a:rPr lang="en-US" sz="2400" dirty="0"/>
              <a:t> cysts</a:t>
            </a:r>
          </a:p>
          <a:p>
            <a:pPr lvl="1" indent="-469900"/>
            <a:r>
              <a:rPr lang="en-US" sz="2400" dirty="0"/>
              <a:t>Skin tags</a:t>
            </a:r>
          </a:p>
          <a:p>
            <a:pPr lvl="1" indent="-469900"/>
            <a:r>
              <a:rPr lang="en-US" sz="2400" dirty="0"/>
              <a:t>Cervical ectopy</a:t>
            </a:r>
          </a:p>
        </p:txBody>
      </p:sp>
    </p:spTree>
    <p:extLst>
      <p:ext uri="{BB962C8B-B14F-4D97-AF65-F5344CB8AC3E}">
        <p14:creationId xmlns:p14="http://schemas.microsoft.com/office/powerpoint/2010/main" val="23206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Baseline Medical/Menstrual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Initially collected and documented at Screening</a:t>
            </a:r>
          </a:p>
          <a:p>
            <a:r>
              <a:rPr lang="en-US" sz="2800" dirty="0"/>
              <a:t>Actively reviewed and updated at Enrollment</a:t>
            </a:r>
          </a:p>
          <a:p>
            <a:r>
              <a:rPr lang="en-US" sz="2800" dirty="0"/>
              <a:t>Purpose of this information</a:t>
            </a:r>
          </a:p>
          <a:p>
            <a:pPr lvl="1"/>
            <a:r>
              <a:rPr lang="en-US" sz="2400" dirty="0"/>
              <a:t>Assess and document eligibility</a:t>
            </a:r>
          </a:p>
          <a:p>
            <a:pPr lvl="1"/>
            <a:r>
              <a:rPr lang="en-US" sz="2400" dirty="0"/>
              <a:t>Assess and document baseline conditions for comparison in follow-up. This directly impacts AE reporting</a:t>
            </a:r>
          </a:p>
        </p:txBody>
      </p:sp>
    </p:spTree>
    <p:extLst>
      <p:ext uri="{BB962C8B-B14F-4D97-AF65-F5344CB8AC3E}">
        <p14:creationId xmlns:p14="http://schemas.microsoft.com/office/powerpoint/2010/main" val="16837138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Pap Smears at Baseline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Required at Screening unless documented normal result available within 12 months</a:t>
            </a:r>
          </a:p>
          <a:p>
            <a:r>
              <a:rPr lang="en-US" sz="2400" dirty="0"/>
              <a:t>If </a:t>
            </a:r>
            <a:r>
              <a:rPr lang="en-US" sz="2400" u="sng" dirty="0"/>
              <a:t>inadequate specimen is collected</a:t>
            </a:r>
            <a:r>
              <a:rPr lang="en-US" sz="2400" dirty="0"/>
              <a:t>, a second (repeat) Pap specimen must be collected and tested prior to Enrollment in order to assess eligibility</a:t>
            </a:r>
          </a:p>
          <a:p>
            <a:r>
              <a:rPr lang="en-US" sz="2400" dirty="0"/>
              <a:t>Grade 1 or 2 Pap results are not exclusionary, however, if further evaluation is required (i.e. colposcopy and/or biopsy) per site SOPs, this should be scheduled as appropriate during study follow-up. </a:t>
            </a:r>
          </a:p>
          <a:p>
            <a:r>
              <a:rPr lang="en-US" sz="2400" dirty="0"/>
              <a:t>Record abnormal results during screening on baseline medical history log</a:t>
            </a:r>
          </a:p>
        </p:txBody>
      </p:sp>
    </p:spTree>
    <p:extLst>
      <p:ext uri="{BB962C8B-B14F-4D97-AF65-F5344CB8AC3E}">
        <p14:creationId xmlns:p14="http://schemas.microsoft.com/office/powerpoint/2010/main" val="32402968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STI/RTI/UTIs – Baseline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STI/RTI/UTI requiring treatment may be enrolled after treatment is complete provided all symptoms have resolved</a:t>
            </a:r>
          </a:p>
          <a:p>
            <a:r>
              <a:rPr lang="en-US" dirty="0"/>
              <a:t>Treat per SOC and applicable SOPs </a:t>
            </a:r>
          </a:p>
          <a:p>
            <a:r>
              <a:rPr lang="en-US" dirty="0"/>
              <a:t>Test of cure for STI/RTI/UTIs after treatment is NOT required before a participant is enrolled</a:t>
            </a:r>
          </a:p>
          <a:p>
            <a:r>
              <a:rPr lang="en-US" dirty="0"/>
              <a:t>See SSP Section 10.5.1 for specific STI considerations during S&amp;E </a:t>
            </a:r>
          </a:p>
        </p:txBody>
      </p:sp>
    </p:spTree>
    <p:extLst>
      <p:ext uri="{BB962C8B-B14F-4D97-AF65-F5344CB8AC3E}">
        <p14:creationId xmlns:p14="http://schemas.microsoft.com/office/powerpoint/2010/main" val="30905414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Contraceptive Use in HOPE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69900" indent="-469900"/>
            <a:r>
              <a:rPr lang="en-US" sz="2800" dirty="0"/>
              <a:t>To be eligible for MTN-025, potential participants must report use of an effective method of contraception at enrollment and intent to use an effective method for the duration of the study</a:t>
            </a:r>
          </a:p>
          <a:p>
            <a:pPr marL="469900" indent="-469900"/>
            <a:r>
              <a:rPr lang="en-US" sz="2800" dirty="0"/>
              <a:t>Effective methods: hormonal methods, IUDs, sterilization of </a:t>
            </a:r>
            <a:r>
              <a:rPr lang="en-US" sz="2800" dirty="0" err="1"/>
              <a:t>ppt</a:t>
            </a:r>
            <a:endParaRPr lang="en-US" sz="2800" dirty="0"/>
          </a:p>
          <a:p>
            <a:pPr marL="469900" indent="-469900"/>
            <a:r>
              <a:rPr lang="en-US" sz="2800" dirty="0"/>
              <a:t>To optimize access, all sites should provide as many methods as possible to study participants on site.</a:t>
            </a:r>
          </a:p>
          <a:p>
            <a:pPr marL="469900" indent="-469900"/>
            <a:r>
              <a:rPr lang="en-US" sz="2800" dirty="0"/>
              <a:t>All sites should offer emergency contraception</a:t>
            </a:r>
          </a:p>
        </p:txBody>
      </p:sp>
    </p:spTree>
    <p:extLst>
      <p:ext uri="{BB962C8B-B14F-4D97-AF65-F5344CB8AC3E}">
        <p14:creationId xmlns:p14="http://schemas.microsoft.com/office/powerpoint/2010/main" val="13173321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Contraceptive Counseling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02125"/>
          </a:xfrm>
        </p:spPr>
        <p:txBody>
          <a:bodyPr>
            <a:normAutofit fontScale="92500"/>
          </a:bodyPr>
          <a:lstStyle/>
          <a:p>
            <a:pPr marL="469900" indent="-469900"/>
            <a:r>
              <a:rPr lang="en-US" sz="2800" dirty="0"/>
              <a:t>Counseling is required at all scheduled study visits</a:t>
            </a:r>
          </a:p>
          <a:p>
            <a:pPr marL="469900" indent="-469900"/>
            <a:r>
              <a:rPr lang="en-US" sz="2800" dirty="0"/>
              <a:t>Counseling should be in accordance with local counseling standards, site-specific SOPs, and World Health Organization (WHO) guidance</a:t>
            </a:r>
          </a:p>
          <a:p>
            <a:pPr marL="469900" indent="-469900"/>
            <a:r>
              <a:rPr lang="en-US" sz="2800" dirty="0"/>
              <a:t>Counselling should be</a:t>
            </a:r>
          </a:p>
          <a:p>
            <a:pPr lvl="1" indent="-469900"/>
            <a:r>
              <a:rPr lang="en-US" sz="2400" dirty="0"/>
              <a:t>Client centered</a:t>
            </a:r>
          </a:p>
          <a:p>
            <a:pPr lvl="1" indent="-469900"/>
            <a:r>
              <a:rPr lang="en-US" sz="2400" dirty="0"/>
              <a:t>Include standard information about mechanism of action, side effects, level of effectiveness</a:t>
            </a:r>
          </a:p>
          <a:p>
            <a:r>
              <a:rPr lang="en-US" sz="2800" dirty="0"/>
              <a:t>Women may choose to discontinue contraception in follow-up</a:t>
            </a:r>
          </a:p>
        </p:txBody>
      </p:sp>
    </p:spTree>
    <p:extLst>
      <p:ext uri="{BB962C8B-B14F-4D97-AF65-F5344CB8AC3E}">
        <p14:creationId xmlns:p14="http://schemas.microsoft.com/office/powerpoint/2010/main" val="31562106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3200" dirty="0"/>
              <a:t>Month 3 Contraceptive Counseling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02125"/>
          </a:xfrm>
        </p:spPr>
        <p:txBody>
          <a:bodyPr>
            <a:normAutofit/>
          </a:bodyPr>
          <a:lstStyle/>
          <a:p>
            <a:pPr marL="469900" indent="-469900"/>
            <a:r>
              <a:rPr lang="en-US" sz="2800" dirty="0"/>
              <a:t>At month 3, study staff should pay attention to the contraceptive method the participant is using when her next dose is due.</a:t>
            </a:r>
          </a:p>
          <a:p>
            <a:pPr marL="469900" indent="-469900"/>
            <a:r>
              <a:rPr lang="en-US" sz="2800" dirty="0"/>
              <a:t>Important to discuss what to do in the case of a suspected pregnancy in between study visits</a:t>
            </a:r>
          </a:p>
          <a:p>
            <a:pPr lvl="1" indent="-469900"/>
            <a:r>
              <a:rPr lang="en-US" sz="2400" dirty="0" err="1"/>
              <a:t>Ppt</a:t>
            </a:r>
            <a:r>
              <a:rPr lang="en-US" sz="2400" dirty="0"/>
              <a:t> should contact the study clinic</a:t>
            </a:r>
          </a:p>
          <a:p>
            <a:pPr lvl="1" indent="-469900"/>
            <a:r>
              <a:rPr lang="en-US" sz="2400" dirty="0"/>
              <a:t>Staff should reassure participants that continued product use is ok until pregnancy test is positive</a:t>
            </a:r>
          </a:p>
        </p:txBody>
      </p:sp>
    </p:spTree>
    <p:extLst>
      <p:ext uri="{BB962C8B-B14F-4D97-AF65-F5344CB8AC3E}">
        <p14:creationId xmlns:p14="http://schemas.microsoft.com/office/powerpoint/2010/main" val="23053404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PSRT and Layers of Safety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50" y="1600200"/>
            <a:ext cx="7842250" cy="3048000"/>
          </a:xfrm>
        </p:spPr>
        <p:txBody>
          <a:bodyPr>
            <a:normAutofit/>
          </a:bodyPr>
          <a:lstStyle/>
          <a:p>
            <a:pPr>
              <a:spcBef>
                <a:spcPct val="10000"/>
              </a:spcBef>
              <a:buFont typeface="Wingdings" charset="0"/>
              <a:buChar char="o"/>
              <a:defRPr/>
            </a:pPr>
            <a:r>
              <a:rPr lang="en-US" sz="2800" dirty="0"/>
              <a:t>Study participants</a:t>
            </a:r>
          </a:p>
          <a:p>
            <a:pPr>
              <a:spcBef>
                <a:spcPct val="10000"/>
              </a:spcBef>
              <a:buFont typeface="Wingdings" charset="0"/>
              <a:buChar char="o"/>
              <a:defRPr/>
            </a:pPr>
            <a:r>
              <a:rPr lang="en-US" sz="2800" dirty="0"/>
              <a:t>Study site staff team</a:t>
            </a:r>
          </a:p>
          <a:p>
            <a:pPr>
              <a:spcBef>
                <a:spcPct val="10000"/>
              </a:spcBef>
              <a:buFont typeface="Wingdings" charset="0"/>
              <a:buChar char="o"/>
              <a:defRPr/>
            </a:pPr>
            <a:r>
              <a:rPr lang="en-US" sz="2800" dirty="0"/>
              <a:t>Clinical affairs staff at SCHARP</a:t>
            </a:r>
          </a:p>
          <a:p>
            <a:pPr>
              <a:spcBef>
                <a:spcPct val="10000"/>
              </a:spcBef>
              <a:buFont typeface="Wingdings" charset="0"/>
              <a:buChar char="o"/>
              <a:defRPr/>
            </a:pPr>
            <a:r>
              <a:rPr lang="en-US" sz="2800" dirty="0"/>
              <a:t>Protocol Safety Review Team (PSRT)</a:t>
            </a:r>
          </a:p>
          <a:p>
            <a:pPr>
              <a:spcBef>
                <a:spcPct val="10000"/>
              </a:spcBef>
              <a:buFont typeface="Wingdings" charset="0"/>
              <a:buChar char="o"/>
              <a:defRPr/>
            </a:pPr>
            <a:r>
              <a:rPr lang="en-US" sz="2800" dirty="0"/>
              <a:t>MTN Study Monitoring Committee (SMC)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408103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Protocol Safety Review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o"/>
              <a:defRPr/>
            </a:pPr>
            <a:r>
              <a:rPr lang="en-US" dirty="0"/>
              <a:t>Meets monthly or as required</a:t>
            </a:r>
          </a:p>
          <a:p>
            <a:pPr>
              <a:buFont typeface="Wingdings" charset="0"/>
              <a:buChar char="o"/>
              <a:defRPr/>
            </a:pPr>
            <a:r>
              <a:rPr lang="en-US" dirty="0"/>
              <a:t>Safety and adverse event data are reviewed</a:t>
            </a:r>
          </a:p>
          <a:p>
            <a:pPr>
              <a:buFont typeface="Wingdings" charset="0"/>
              <a:buChar char="o"/>
              <a:defRPr/>
            </a:pPr>
            <a:r>
              <a:rPr lang="en-US" dirty="0"/>
              <a:t>Discussion of safety issues</a:t>
            </a:r>
          </a:p>
        </p:txBody>
      </p:sp>
    </p:spTree>
    <p:extLst>
      <p:ext uri="{BB962C8B-B14F-4D97-AF65-F5344CB8AC3E}">
        <p14:creationId xmlns:p14="http://schemas.microsoft.com/office/powerpoint/2010/main" val="36250766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Examples of PSRT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02125"/>
          </a:xfrm>
        </p:spPr>
        <p:txBody>
          <a:bodyPr>
            <a:normAutofit fontScale="85000" lnSpcReduction="10000"/>
          </a:bodyPr>
          <a:lstStyle/>
          <a:p>
            <a:pPr>
              <a:buFont typeface="Wingdings" charset="0"/>
              <a:buChar char="o"/>
              <a:defRPr/>
            </a:pPr>
            <a:r>
              <a:rPr lang="en-US" dirty="0"/>
              <a:t>Protocol specific notifications</a:t>
            </a:r>
          </a:p>
          <a:p>
            <a:pPr lvl="1">
              <a:buFont typeface="Wingdings" charset="0"/>
              <a:buChar char="o"/>
              <a:defRPr/>
            </a:pPr>
            <a:r>
              <a:rPr lang="en-US" dirty="0"/>
              <a:t>For example, site is unable  to retrieve study product within  protocol specified time period</a:t>
            </a:r>
          </a:p>
          <a:p>
            <a:pPr>
              <a:buFont typeface="Wingdings" charset="0"/>
              <a:buChar char="o"/>
              <a:defRPr/>
            </a:pPr>
            <a:r>
              <a:rPr lang="en-US" dirty="0"/>
              <a:t>Protocol specific clinical direction</a:t>
            </a:r>
          </a:p>
          <a:p>
            <a:pPr lvl="1">
              <a:buFont typeface="Wingdings" charset="0"/>
              <a:buChar char="o"/>
              <a:defRPr/>
            </a:pPr>
            <a:r>
              <a:rPr lang="en-US" dirty="0"/>
              <a:t>For example, superficial epithelial disruption which worsens after 3-5 days </a:t>
            </a:r>
          </a:p>
          <a:p>
            <a:pPr>
              <a:buFont typeface="Wingdings" charset="0"/>
              <a:buChar char="o"/>
              <a:defRPr/>
            </a:pPr>
            <a:r>
              <a:rPr lang="en-US" dirty="0"/>
              <a:t>Questions that are not addressed in the protocol</a:t>
            </a:r>
          </a:p>
          <a:p>
            <a:pPr lvl="1">
              <a:buFont typeface="Wingdings" charset="0"/>
              <a:buChar char="o"/>
              <a:defRPr/>
            </a:pPr>
            <a:r>
              <a:rPr lang="en-US" dirty="0"/>
              <a:t>Eligibility questions </a:t>
            </a:r>
          </a:p>
          <a:p>
            <a:pPr lvl="1">
              <a:buFont typeface="Wingdings" charset="0"/>
              <a:buChar char="o"/>
              <a:defRPr/>
            </a:pPr>
            <a:r>
              <a:rPr lang="en-US" dirty="0"/>
              <a:t>AE documentation questions</a:t>
            </a:r>
          </a:p>
          <a:p>
            <a:pPr lvl="1">
              <a:buFont typeface="Wingdings" charset="0"/>
              <a:buChar char="o"/>
              <a:defRPr/>
            </a:pPr>
            <a:r>
              <a:rPr lang="en-US" dirty="0"/>
              <a:t>Clinically challenging management cases</a:t>
            </a:r>
          </a:p>
          <a:p>
            <a:pPr lvl="1">
              <a:buFont typeface="Wingdings" charset="0"/>
              <a:buChar char="o"/>
              <a:defRPr/>
            </a:pPr>
            <a:endParaRPr lang="en-US" dirty="0"/>
          </a:p>
          <a:p>
            <a:pPr marL="0" indent="0">
              <a:buFont typeface="Wingdings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5073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60960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PSRT Query Process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12775" y="1619250"/>
          <a:ext cx="73152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3428890" y="3886200"/>
            <a:ext cx="17956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2800" u="sng" dirty="0">
                <a:latin typeface="Arial" charset="0"/>
              </a:rPr>
              <a:t>&lt;</a:t>
            </a:r>
            <a:r>
              <a:rPr lang="en-US" altLang="en-US" sz="2800" dirty="0">
                <a:latin typeface="Arial" charset="0"/>
              </a:rPr>
              <a:t>72 hours</a:t>
            </a:r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5257800" y="1722438"/>
            <a:ext cx="396240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Arial Narrow" pitchFamily="34" charset="0"/>
              </a:rPr>
              <a:t>Email to </a:t>
            </a:r>
            <a:r>
              <a:rPr lang="en-US" altLang="en-US" sz="2200" dirty="0">
                <a:latin typeface="Arial Narrow" pitchFamily="34" charset="0"/>
              </a:rPr>
              <a:t>(</a:t>
            </a:r>
            <a:r>
              <a:rPr lang="en-US" altLang="en-US" sz="2200" dirty="0">
                <a:latin typeface="Arial Narrow" pitchFamily="34" charset="0"/>
                <a:hlinkClick r:id="rId9"/>
              </a:rPr>
              <a:t>mtn025safetymd@mtnstopshiv.org</a:t>
            </a:r>
            <a:r>
              <a:rPr lang="en-US" altLang="en-US" sz="2200" dirty="0">
                <a:latin typeface="Arial Narrow" pitchFamily="34" charset="0"/>
              </a:rPr>
              <a:t>)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027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Tips for Obtaining a Complete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Clinicians should use their clinical judgement to determine the best approach to elicit pertinent information</a:t>
            </a:r>
          </a:p>
          <a:p>
            <a:r>
              <a:rPr lang="en-US" sz="2800" dirty="0"/>
              <a:t>Tools</a:t>
            </a:r>
          </a:p>
          <a:p>
            <a:pPr lvl="1"/>
            <a:r>
              <a:rPr lang="en-US" sz="2400" dirty="0"/>
              <a:t>MTN-025 Baseline Medical History Questions sheet</a:t>
            </a:r>
          </a:p>
          <a:p>
            <a:pPr lvl="1"/>
            <a:r>
              <a:rPr lang="en-US" sz="2400" dirty="0"/>
              <a:t>Baseline Medical History Log CRF</a:t>
            </a:r>
          </a:p>
          <a:p>
            <a:pPr lvl="1"/>
            <a:r>
              <a:rPr lang="en-US" sz="2400" dirty="0"/>
              <a:t>HOPE Safety Lab Calculator</a:t>
            </a:r>
          </a:p>
          <a:p>
            <a:r>
              <a:rPr lang="en-US" sz="2800" dirty="0"/>
              <a:t>Goal</a:t>
            </a:r>
          </a:p>
          <a:p>
            <a:pPr lvl="1"/>
            <a:r>
              <a:rPr lang="en-US" sz="2400" dirty="0"/>
              <a:t>All relevant baseline conditions are listed on the Baseline Medical History Log CRF</a:t>
            </a:r>
          </a:p>
        </p:txBody>
      </p:sp>
    </p:spTree>
    <p:extLst>
      <p:ext uri="{BB962C8B-B14F-4D97-AF65-F5344CB8AC3E}">
        <p14:creationId xmlns:p14="http://schemas.microsoft.com/office/powerpoint/2010/main" val="234944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pPr lvl="1"/>
            <a:r>
              <a:rPr lang="en-US" sz="3200" dirty="0"/>
              <a:t>Baseline Medical History Questions sheet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48" y="1447800"/>
            <a:ext cx="7779103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4028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pPr lvl="1"/>
            <a:r>
              <a:rPr lang="en-US" sz="3200" dirty="0"/>
              <a:t>Baseline Medical History Questions sheet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91811"/>
            <a:ext cx="8229600" cy="297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78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Baseline Medical History Questions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“Relevant baseline condition”</a:t>
            </a:r>
          </a:p>
          <a:p>
            <a:pPr lvl="1"/>
            <a:r>
              <a:rPr lang="en-US" sz="2000" dirty="0"/>
              <a:t>Hospitalizations</a:t>
            </a:r>
          </a:p>
          <a:p>
            <a:pPr lvl="1"/>
            <a:r>
              <a:rPr lang="en-US" sz="2000" dirty="0"/>
              <a:t>Surgeries</a:t>
            </a:r>
          </a:p>
          <a:p>
            <a:pPr lvl="1"/>
            <a:r>
              <a:rPr lang="en-US" sz="2000" dirty="0"/>
              <a:t>Allergies</a:t>
            </a:r>
          </a:p>
          <a:p>
            <a:pPr lvl="1"/>
            <a:r>
              <a:rPr lang="en-US" sz="2000" dirty="0"/>
              <a:t>Conditions requiring prescription or chronic medication (&gt;2 weeks)</a:t>
            </a:r>
          </a:p>
          <a:p>
            <a:pPr lvl="1"/>
            <a:r>
              <a:rPr lang="en-US" sz="2000" dirty="0"/>
              <a:t>Any conditions currently experienced by the participant</a:t>
            </a:r>
          </a:p>
        </p:txBody>
      </p:sp>
    </p:spTree>
    <p:extLst>
      <p:ext uri="{BB962C8B-B14F-4D97-AF65-F5344CB8AC3E}">
        <p14:creationId xmlns:p14="http://schemas.microsoft.com/office/powerpoint/2010/main" val="2628785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/>
              <a:t>Documenting on the Baseline Medical History 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2125"/>
          </a:xfrm>
        </p:spPr>
        <p:txBody>
          <a:bodyPr>
            <a:noAutofit/>
          </a:bodyPr>
          <a:lstStyle/>
          <a:p>
            <a:r>
              <a:rPr lang="en-US" sz="2800" dirty="0"/>
              <a:t>Identified conditions are collected on the Baseline Medical History Log CRF</a:t>
            </a:r>
          </a:p>
          <a:p>
            <a:pPr lvl="1"/>
            <a:r>
              <a:rPr lang="en-US" sz="2400" dirty="0"/>
              <a:t>Description of event</a:t>
            </a:r>
          </a:p>
          <a:p>
            <a:pPr lvl="1"/>
            <a:r>
              <a:rPr lang="en-US" sz="2400" dirty="0"/>
              <a:t>Is the condition gradable</a:t>
            </a:r>
          </a:p>
          <a:p>
            <a:pPr lvl="1"/>
            <a:r>
              <a:rPr lang="en-US" sz="2400" dirty="0"/>
              <a:t>Severity grade (FGGT or version 2.0)</a:t>
            </a:r>
          </a:p>
          <a:p>
            <a:pPr lvl="1"/>
            <a:r>
              <a:rPr lang="en-US" sz="2400" dirty="0"/>
              <a:t>Date condition started</a:t>
            </a:r>
          </a:p>
          <a:p>
            <a:pPr lvl="1"/>
            <a:r>
              <a:rPr lang="en-US" sz="2400" dirty="0"/>
              <a:t>Is the condition ongoing</a:t>
            </a:r>
          </a:p>
          <a:p>
            <a:pPr lvl="1"/>
            <a:r>
              <a:rPr lang="en-US" sz="2400" dirty="0"/>
              <a:t>Date the condition ended</a:t>
            </a:r>
          </a:p>
          <a:p>
            <a:pPr lvl="1"/>
            <a:r>
              <a:rPr lang="en-US" sz="2400" dirty="0"/>
              <a:t>Comments</a:t>
            </a:r>
          </a:p>
          <a:p>
            <a:r>
              <a:rPr lang="en-US" sz="2800" dirty="0"/>
              <a:t>Record as much information as possible about severity and frequency in the comments</a:t>
            </a:r>
          </a:p>
        </p:txBody>
      </p:sp>
    </p:spTree>
    <p:extLst>
      <p:ext uri="{BB962C8B-B14F-4D97-AF65-F5344CB8AC3E}">
        <p14:creationId xmlns:p14="http://schemas.microsoft.com/office/powerpoint/2010/main" val="534028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48" y="3048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Baseline Medical History 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addition to participant-reported conditions, record the following on the Baseline Medical History Log:</a:t>
            </a:r>
          </a:p>
          <a:p>
            <a:pPr lvl="1"/>
            <a:r>
              <a:rPr lang="en-US" dirty="0"/>
              <a:t>Grade 1 and higher lab values </a:t>
            </a:r>
          </a:p>
          <a:p>
            <a:pPr lvl="1"/>
            <a:r>
              <a:rPr lang="en-US" dirty="0"/>
              <a:t>Medically-relevant physical exam abnormalities </a:t>
            </a:r>
          </a:p>
          <a:p>
            <a:pPr lvl="1"/>
            <a:r>
              <a:rPr lang="en-US" dirty="0"/>
              <a:t>Pelvic exam abnormal findings</a:t>
            </a:r>
          </a:p>
          <a:p>
            <a:pPr lvl="1"/>
            <a:r>
              <a:rPr lang="en-US" dirty="0"/>
              <a:t>Any identified STIs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2144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Quadrant">
  <a:themeElements>
    <a:clrScheme name="Quadrant 12">
      <a:dk1>
        <a:srgbClr val="000000"/>
      </a:dk1>
      <a:lt1>
        <a:srgbClr val="FFFFFF"/>
      </a:lt1>
      <a:dk2>
        <a:srgbClr val="000000"/>
      </a:dk2>
      <a:lt2>
        <a:srgbClr val="669900"/>
      </a:lt2>
      <a:accent1>
        <a:srgbClr val="800080"/>
      </a:accent1>
      <a:accent2>
        <a:srgbClr val="800080"/>
      </a:accent2>
      <a:accent3>
        <a:srgbClr val="FFFFFF"/>
      </a:accent3>
      <a:accent4>
        <a:srgbClr val="000000"/>
      </a:accent4>
      <a:accent5>
        <a:srgbClr val="C0AAC0"/>
      </a:accent5>
      <a:accent6>
        <a:srgbClr val="730073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10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11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12">
        <a:dk1>
          <a:srgbClr val="000000"/>
        </a:dk1>
        <a:lt1>
          <a:srgbClr val="FFFFFF"/>
        </a:lt1>
        <a:dk2>
          <a:srgbClr val="00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2BCD7002D0A448BEE7732B5A98971A" ma:contentTypeVersion="3" ma:contentTypeDescription="Create a new document." ma:contentTypeScope="" ma:versionID="e02ee09830479890d3826c688a0a3fef">
  <xsd:schema xmlns:xsd="http://www.w3.org/2001/XMLSchema" xmlns:xs="http://www.w3.org/2001/XMLSchema" xmlns:p="http://schemas.microsoft.com/office/2006/metadata/properties" xmlns:ns2="EE46082F-C198-4CB5-9620-9A849056120C" xmlns:ns3="ee46082f-c198-4cb5-9620-9a849056120c" xmlns:ns4="0cdb9d7b-3bdb-4b1c-be50-7737cb6ee7a2" targetNamespace="http://schemas.microsoft.com/office/2006/metadata/properties" ma:root="true" ma:fieldsID="c0bda97d02a2442ba92bddb079402372" ns2:_="" ns3:_="" ns4:_="">
    <xsd:import namespace="EE46082F-C198-4CB5-9620-9A849056120C"/>
    <xsd:import namespace="ee46082f-c198-4cb5-9620-9a849056120c"/>
    <xsd:import namespace="0cdb9d7b-3bdb-4b1c-be50-7737cb6ee7a2"/>
    <xsd:element name="properties">
      <xsd:complexType>
        <xsd:sequence>
          <xsd:element name="documentManagement">
            <xsd:complexType>
              <xsd:all>
                <xsd:element ref="ns2:TrainingType" minOccurs="0"/>
                <xsd:element ref="ns2:DocType" minOccurs="0"/>
                <xsd:element ref="ns2:Day" minOccurs="0"/>
                <xsd:element ref="ns3:Statu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46082F-C198-4CB5-9620-9A849056120C" elementFormDefault="qualified">
    <xsd:import namespace="http://schemas.microsoft.com/office/2006/documentManagement/types"/>
    <xsd:import namespace="http://schemas.microsoft.com/office/infopath/2007/PartnerControls"/>
    <xsd:element name="TrainingType" ma:index="8" nillable="true" ma:displayName="TrainingType" ma:format="Dropdown" ma:internalName="TrainingType">
      <xsd:simpleType>
        <xsd:restriction base="dms:Choice">
          <xsd:enumeration value="Study Specific"/>
          <xsd:enumeration value="Refresher"/>
          <xsd:enumeration value="Other"/>
        </xsd:restriction>
      </xsd:simpleType>
    </xsd:element>
    <xsd:element name="DocType" ma:index="9" nillable="true" ma:displayName="DocType" ma:format="Dropdown" ma:internalName="DocType">
      <xsd:simpleType>
        <xsd:restriction base="dms:Choice">
          <xsd:enumeration value="Agenda"/>
          <xsd:enumeration value="Evaluations"/>
          <xsd:enumeration value="Presentations"/>
          <xsd:enumeration value="Logistics"/>
          <xsd:enumeration value="Handouts/Scenario"/>
          <xsd:enumeration value="Report"/>
          <xsd:enumeration value="Other"/>
        </xsd:restriction>
      </xsd:simpleType>
    </xsd:element>
    <xsd:element name="Day" ma:index="10" nillable="true" ma:displayName="Day" ma:internalName="Day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46082f-c198-4cb5-9620-9a849056120c" elementFormDefault="qualified">
    <xsd:import namespace="http://schemas.microsoft.com/office/2006/documentManagement/types"/>
    <xsd:import namespace="http://schemas.microsoft.com/office/infopath/2007/PartnerControls"/>
    <xsd:element name="Status" ma:index="11" nillable="true" ma:displayName="Status" ma:format="Dropdown" ma:internalName="Status">
      <xsd:simpleType>
        <xsd:restriction base="dms:Choice">
          <xsd:enumeration value="Draft"/>
          <xsd:enumeration value="Archive"/>
          <xsd:enumeration value="Fin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b9d7b-3bdb-4b1c-be50-7737cb6ee7a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y xmlns="EE46082F-C198-4CB5-9620-9A849056120C" xsi:nil="true"/>
    <Status xmlns="ee46082f-c198-4cb5-9620-9a849056120c">Final</Status>
    <TrainingType xmlns="EE46082F-C198-4CB5-9620-9A849056120C">Study Specific</TrainingType>
    <DocType xmlns="EE46082F-C198-4CB5-9620-9A849056120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52C03472-C482-4E1E-97B6-204166E7AD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46082F-C198-4CB5-9620-9A849056120C"/>
    <ds:schemaRef ds:uri="ee46082f-c198-4cb5-9620-9a849056120c"/>
    <ds:schemaRef ds:uri="0cdb9d7b-3bdb-4b1c-be50-7737cb6ee7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BA8F2D-C5DC-42EA-A3F7-62DB021586B8}">
  <ds:schemaRefs>
    <ds:schemaRef ds:uri="http://schemas.microsoft.com/office/2006/documentManagement/types"/>
    <ds:schemaRef ds:uri="http://purl.org/dc/elements/1.1/"/>
    <ds:schemaRef ds:uri="http://purl.org/dc/terms/"/>
    <ds:schemaRef ds:uri="EE46082F-C198-4CB5-9620-9A849056120C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0cdb9d7b-3bdb-4b1c-be50-7737cb6ee7a2"/>
    <ds:schemaRef ds:uri="ee46082f-c198-4cb5-9620-9a849056120c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EE76A7F-8CD2-4186-BDF5-8E218217E9E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CDFC6BB-1459-4B22-83DD-F533F2CECAF9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1500</TotalTime>
  <Words>1726</Words>
  <Application>Microsoft Office PowerPoint</Application>
  <PresentationFormat>On-screen Show (4:3)</PresentationFormat>
  <Paragraphs>253</Paragraphs>
  <Slides>38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MS PGothic</vt:lpstr>
      <vt:lpstr>Arial</vt:lpstr>
      <vt:lpstr>Arial Narrow</vt:lpstr>
      <vt:lpstr>Calibri</vt:lpstr>
      <vt:lpstr>Times New Roman</vt:lpstr>
      <vt:lpstr>Wingdings</vt:lpstr>
      <vt:lpstr>Quadrant</vt:lpstr>
      <vt:lpstr>Overview of Key Clinical Considerations</vt:lpstr>
      <vt:lpstr>Outline</vt:lpstr>
      <vt:lpstr>Baseline Medical/Menstrual History</vt:lpstr>
      <vt:lpstr>Tips for Obtaining a Complete History</vt:lpstr>
      <vt:lpstr>Baseline Medical History Questions sheet</vt:lpstr>
      <vt:lpstr>Baseline Medical History Questions sheet</vt:lpstr>
      <vt:lpstr>Baseline Medical History Questions Sheet</vt:lpstr>
      <vt:lpstr>Documenting on the Baseline Medical History Log</vt:lpstr>
      <vt:lpstr>Baseline Medical History Log</vt:lpstr>
      <vt:lpstr>Hints for the Baseline Medical History Log</vt:lpstr>
      <vt:lpstr>Updating the Baseline Medical History</vt:lpstr>
      <vt:lpstr>HOPE Safety Lab Calculator</vt:lpstr>
      <vt:lpstr>HOPE Safety Lab Calculator</vt:lpstr>
      <vt:lpstr>Concomitant Medications</vt:lpstr>
      <vt:lpstr>Conmed Hints</vt:lpstr>
      <vt:lpstr>PrEP</vt:lpstr>
      <vt:lpstr>Prohibited Medications and Devices</vt:lpstr>
      <vt:lpstr>Physical and Pelvic Exams</vt:lpstr>
      <vt:lpstr>Physical Exam</vt:lpstr>
      <vt:lpstr>Physical Exam</vt:lpstr>
      <vt:lpstr>Physical Exam Documentation</vt:lpstr>
      <vt:lpstr>Pelvic Exam</vt:lpstr>
      <vt:lpstr>PowerPoint Presentation</vt:lpstr>
      <vt:lpstr>Pelvic Exam at Screening</vt:lpstr>
      <vt:lpstr>Pelvic Exam at Enrollment</vt:lpstr>
      <vt:lpstr>Pelvic Exam in Follow-Up</vt:lpstr>
      <vt:lpstr>Pelvic Exam </vt:lpstr>
      <vt:lpstr>Pelvic Exam - Unique Considerations</vt:lpstr>
      <vt:lpstr>Pelvic Exam Documentation</vt:lpstr>
      <vt:lpstr>Pap Smears at Baseline</vt:lpstr>
      <vt:lpstr>STI/RTI/UTIs – Baseline Considerations</vt:lpstr>
      <vt:lpstr>Contraceptive Use in HOPE</vt:lpstr>
      <vt:lpstr>Contraceptive Counseling</vt:lpstr>
      <vt:lpstr>Month 3 Contraceptive Counseling Considerations</vt:lpstr>
      <vt:lpstr>PSRT and Layers of Safety</vt:lpstr>
      <vt:lpstr>Protocol Safety Review Team</vt:lpstr>
      <vt:lpstr>Examples of PSRT Queries</vt:lpstr>
      <vt:lpstr>PSRT Query Process</vt:lpstr>
    </vt:vector>
  </TitlesOfParts>
  <Company>MTN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Microbicides 2008</dc:title>
  <dc:creator>rullcm</dc:creator>
  <cp:lastModifiedBy>Morgan Garcia</cp:lastModifiedBy>
  <cp:revision>76</cp:revision>
  <dcterms:created xsi:type="dcterms:W3CDTF">2008-01-29T12:38:48Z</dcterms:created>
  <dcterms:modified xsi:type="dcterms:W3CDTF">2016-07-15T18:10:12Z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0x010100A42BCD7002D0A448BEE7732B5A98971A</vt:lpwstr>
  </property>
</Properties>
</file>